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8" r:id="rId3"/>
    <p:sldId id="270" r:id="rId4"/>
    <p:sldId id="358" r:id="rId5"/>
    <p:sldId id="292" r:id="rId6"/>
    <p:sldId id="293" r:id="rId7"/>
    <p:sldId id="359" r:id="rId8"/>
    <p:sldId id="360" r:id="rId9"/>
    <p:sldId id="273" r:id="rId10"/>
    <p:sldId id="366" r:id="rId11"/>
    <p:sldId id="285" r:id="rId12"/>
    <p:sldId id="278" r:id="rId13"/>
    <p:sldId id="362" r:id="rId14"/>
    <p:sldId id="279" r:id="rId15"/>
    <p:sldId id="286" r:id="rId16"/>
    <p:sldId id="363" r:id="rId17"/>
    <p:sldId id="364" r:id="rId18"/>
    <p:sldId id="365" r:id="rId19"/>
    <p:sldId id="367" r:id="rId20"/>
    <p:sldId id="403" r:id="rId21"/>
    <p:sldId id="276" r:id="rId22"/>
    <p:sldId id="274" r:id="rId23"/>
    <p:sldId id="368" r:id="rId24"/>
    <p:sldId id="302" r:id="rId25"/>
    <p:sldId id="312" r:id="rId26"/>
    <p:sldId id="277" r:id="rId27"/>
    <p:sldId id="404" r:id="rId28"/>
    <p:sldId id="405" r:id="rId29"/>
    <p:sldId id="287" r:id="rId30"/>
    <p:sldId id="374" r:id="rId31"/>
    <p:sldId id="370" r:id="rId32"/>
    <p:sldId id="371" r:id="rId33"/>
    <p:sldId id="372" r:id="rId34"/>
    <p:sldId id="375" r:id="rId35"/>
    <p:sldId id="373" r:id="rId36"/>
    <p:sldId id="376" r:id="rId37"/>
    <p:sldId id="284" r:id="rId38"/>
    <p:sldId id="288" r:id="rId39"/>
    <p:sldId id="387" r:id="rId40"/>
    <p:sldId id="377" r:id="rId41"/>
    <p:sldId id="378" r:id="rId42"/>
    <p:sldId id="379" r:id="rId43"/>
    <p:sldId id="382" r:id="rId44"/>
    <p:sldId id="381" r:id="rId45"/>
    <p:sldId id="384" r:id="rId46"/>
    <p:sldId id="385" r:id="rId47"/>
    <p:sldId id="396" r:id="rId48"/>
    <p:sldId id="397" r:id="rId49"/>
    <p:sldId id="398" r:id="rId50"/>
    <p:sldId id="386" r:id="rId51"/>
    <p:sldId id="301" r:id="rId52"/>
    <p:sldId id="389" r:id="rId53"/>
    <p:sldId id="390" r:id="rId54"/>
    <p:sldId id="391" r:id="rId55"/>
    <p:sldId id="392" r:id="rId56"/>
    <p:sldId id="303" r:id="rId57"/>
    <p:sldId id="388" r:id="rId58"/>
    <p:sldId id="407" r:id="rId59"/>
    <p:sldId id="393" r:id="rId60"/>
    <p:sldId id="394" r:id="rId61"/>
    <p:sldId id="395" r:id="rId62"/>
    <p:sldId id="399" r:id="rId63"/>
    <p:sldId id="400" r:id="rId64"/>
    <p:sldId id="401" r:id="rId65"/>
    <p:sldId id="402" r:id="rId66"/>
    <p:sldId id="314" r:id="rId67"/>
    <p:sldId id="409" r:id="rId68"/>
    <p:sldId id="410" r:id="rId69"/>
    <p:sldId id="411" r:id="rId70"/>
    <p:sldId id="418" r:id="rId71"/>
    <p:sldId id="413" r:id="rId72"/>
    <p:sldId id="414" r:id="rId73"/>
    <p:sldId id="415" r:id="rId74"/>
    <p:sldId id="417" r:id="rId75"/>
    <p:sldId id="432" r:id="rId76"/>
    <p:sldId id="434" r:id="rId77"/>
    <p:sldId id="435" r:id="rId78"/>
    <p:sldId id="436" r:id="rId79"/>
    <p:sldId id="437" r:id="rId80"/>
    <p:sldId id="439" r:id="rId81"/>
    <p:sldId id="438" r:id="rId82"/>
    <p:sldId id="433" r:id="rId83"/>
    <p:sldId id="442" r:id="rId84"/>
    <p:sldId id="443" r:id="rId85"/>
    <p:sldId id="444" r:id="rId86"/>
    <p:sldId id="440" r:id="rId87"/>
    <p:sldId id="445" r:id="rId88"/>
    <p:sldId id="448" r:id="rId89"/>
    <p:sldId id="449" r:id="rId90"/>
    <p:sldId id="450" r:id="rId91"/>
    <p:sldId id="446" r:id="rId92"/>
    <p:sldId id="451" r:id="rId93"/>
    <p:sldId id="441" r:id="rId94"/>
    <p:sldId id="452" r:id="rId95"/>
    <p:sldId id="454" r:id="rId96"/>
    <p:sldId id="460" r:id="rId97"/>
    <p:sldId id="461" r:id="rId98"/>
    <p:sldId id="462" r:id="rId99"/>
    <p:sldId id="463" r:id="rId100"/>
    <p:sldId id="456" r:id="rId101"/>
    <p:sldId id="457" r:id="rId102"/>
    <p:sldId id="458" r:id="rId103"/>
    <p:sldId id="459" r:id="rId104"/>
    <p:sldId id="466" r:id="rId105"/>
    <p:sldId id="464" r:id="rId106"/>
    <p:sldId id="290" r:id="rId107"/>
    <p:sldId id="275" r:id="rId108"/>
    <p:sldId id="29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F2"/>
    <a:srgbClr val="0DC0FF"/>
    <a:srgbClr val="01CC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93947" autoAdjust="0"/>
  </p:normalViewPr>
  <p:slideViewPr>
    <p:cSldViewPr snapToGrid="0">
      <p:cViewPr>
        <p:scale>
          <a:sx n="100" d="100"/>
          <a:sy n="100"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92929-BF9B-4A60-A5A7-544B1BFC1F3F}"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A5A6F-117B-46CB-9384-2D7AB0A9F0D6}" type="slidenum">
              <a:rPr lang="en-US" smtClean="0"/>
              <a:t>‹#›</a:t>
            </a:fld>
            <a:endParaRPr lang="en-US"/>
          </a:p>
        </p:txBody>
      </p:sp>
    </p:spTree>
    <p:extLst>
      <p:ext uri="{BB962C8B-B14F-4D97-AF65-F5344CB8AC3E}">
        <p14:creationId xmlns:p14="http://schemas.microsoft.com/office/powerpoint/2010/main" val="1723410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ROS/micro_ros_arduino/issues/814"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tinkercad</a:t>
            </a:r>
            <a:endParaRPr lang="en-US" dirty="0"/>
          </a:p>
        </p:txBody>
      </p:sp>
      <p:sp>
        <p:nvSpPr>
          <p:cNvPr id="4" name="Slide Number Placeholder 3"/>
          <p:cNvSpPr>
            <a:spLocks noGrp="1"/>
          </p:cNvSpPr>
          <p:nvPr>
            <p:ph type="sldNum" sz="quarter" idx="5"/>
          </p:nvPr>
        </p:nvSpPr>
        <p:spPr/>
        <p:txBody>
          <a:bodyPr/>
          <a:lstStyle/>
          <a:p>
            <a:fld id="{4D5A5A6F-117B-46CB-9384-2D7AB0A9F0D6}" type="slidenum">
              <a:rPr lang="en-US" smtClean="0"/>
              <a:t>25</a:t>
            </a:fld>
            <a:endParaRPr lang="en-US"/>
          </a:p>
        </p:txBody>
      </p:sp>
    </p:spTree>
    <p:extLst>
      <p:ext uri="{BB962C8B-B14F-4D97-AF65-F5344CB8AC3E}">
        <p14:creationId xmlns:p14="http://schemas.microsoft.com/office/powerpoint/2010/main" val="1371131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7C679-2219-749A-D50D-55F1A36B6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64EE4-F950-F506-AF4C-93F31AF19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AFF7E-E62F-7616-6606-B5FC13F6BF70}"/>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03B8DF08-FD9C-67C1-B6F7-7746F7A39940}"/>
              </a:ext>
            </a:extLst>
          </p:cNvPr>
          <p:cNvSpPr>
            <a:spLocks noGrp="1"/>
          </p:cNvSpPr>
          <p:nvPr>
            <p:ph type="sldNum" sz="quarter" idx="5"/>
          </p:nvPr>
        </p:nvSpPr>
        <p:spPr/>
        <p:txBody>
          <a:bodyPr/>
          <a:lstStyle/>
          <a:p>
            <a:fld id="{4D5A5A6F-117B-46CB-9384-2D7AB0A9F0D6}" type="slidenum">
              <a:rPr lang="en-US" smtClean="0"/>
              <a:t>74</a:t>
            </a:fld>
            <a:endParaRPr lang="en-US"/>
          </a:p>
        </p:txBody>
      </p:sp>
    </p:spTree>
    <p:extLst>
      <p:ext uri="{BB962C8B-B14F-4D97-AF65-F5344CB8AC3E}">
        <p14:creationId xmlns:p14="http://schemas.microsoft.com/office/powerpoint/2010/main" val="368700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C915F-2C86-F2A0-3CF6-A2BB5AA2F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011D1-5AAB-F32E-647B-213277B41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0C407-1CAC-F840-0391-190316163D7A}"/>
              </a:ext>
            </a:extLst>
          </p:cNvPr>
          <p:cNvSpPr>
            <a:spLocks noGrp="1"/>
          </p:cNvSpPr>
          <p:nvPr>
            <p:ph type="body" idx="1"/>
          </p:nvPr>
        </p:nvSpPr>
        <p:spPr/>
        <p:txBody>
          <a:bodyPr/>
          <a:lstStyle/>
          <a:p>
            <a:r>
              <a:rPr lang="en-US" dirty="0" err="1"/>
              <a:t>tinkercad</a:t>
            </a:r>
            <a:endParaRPr lang="en-US" dirty="0"/>
          </a:p>
        </p:txBody>
      </p:sp>
      <p:sp>
        <p:nvSpPr>
          <p:cNvPr id="4" name="Slide Number Placeholder 3">
            <a:extLst>
              <a:ext uri="{FF2B5EF4-FFF2-40B4-BE49-F238E27FC236}">
                <a16:creationId xmlns:a16="http://schemas.microsoft.com/office/drawing/2014/main" id="{6594A017-D388-F734-F4E2-F1D83FCC8873}"/>
              </a:ext>
            </a:extLst>
          </p:cNvPr>
          <p:cNvSpPr>
            <a:spLocks noGrp="1"/>
          </p:cNvSpPr>
          <p:nvPr>
            <p:ph type="sldNum" sz="quarter" idx="5"/>
          </p:nvPr>
        </p:nvSpPr>
        <p:spPr/>
        <p:txBody>
          <a:bodyPr/>
          <a:lstStyle/>
          <a:p>
            <a:fld id="{4D5A5A6F-117B-46CB-9384-2D7AB0A9F0D6}" type="slidenum">
              <a:rPr lang="en-US" smtClean="0"/>
              <a:t>79</a:t>
            </a:fld>
            <a:endParaRPr lang="en-US"/>
          </a:p>
        </p:txBody>
      </p:sp>
    </p:spTree>
    <p:extLst>
      <p:ext uri="{BB962C8B-B14F-4D97-AF65-F5344CB8AC3E}">
        <p14:creationId xmlns:p14="http://schemas.microsoft.com/office/powerpoint/2010/main" val="260531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5FB1-2670-1C8D-8018-F9487B73D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754EE-C2D2-A653-1C03-96366D097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DB664-5535-3AFE-60DA-BD0BCA4751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652F0F-E959-A4C5-7160-F56E29CFC874}"/>
              </a:ext>
            </a:extLst>
          </p:cNvPr>
          <p:cNvSpPr>
            <a:spLocks noGrp="1"/>
          </p:cNvSpPr>
          <p:nvPr>
            <p:ph type="sldNum" sz="quarter" idx="5"/>
          </p:nvPr>
        </p:nvSpPr>
        <p:spPr/>
        <p:txBody>
          <a:bodyPr/>
          <a:lstStyle/>
          <a:p>
            <a:fld id="{4D5A5A6F-117B-46CB-9384-2D7AB0A9F0D6}" type="slidenum">
              <a:rPr lang="en-US" smtClean="0"/>
              <a:t>85</a:t>
            </a:fld>
            <a:endParaRPr lang="en-US"/>
          </a:p>
        </p:txBody>
      </p:sp>
    </p:spTree>
    <p:extLst>
      <p:ext uri="{BB962C8B-B14F-4D97-AF65-F5344CB8AC3E}">
        <p14:creationId xmlns:p14="http://schemas.microsoft.com/office/powerpoint/2010/main" val="3118112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C816-9790-1D56-7121-FE85A1E4C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6B0A0-6F6C-6074-508F-D426BDA56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665B8-8393-8CE0-0C04-25CF3D268611}"/>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31D28BC3-AAB1-9452-0FF1-2A6F9C16BA14}"/>
              </a:ext>
            </a:extLst>
          </p:cNvPr>
          <p:cNvSpPr>
            <a:spLocks noGrp="1"/>
          </p:cNvSpPr>
          <p:nvPr>
            <p:ph type="sldNum" sz="quarter" idx="5"/>
          </p:nvPr>
        </p:nvSpPr>
        <p:spPr/>
        <p:txBody>
          <a:bodyPr/>
          <a:lstStyle/>
          <a:p>
            <a:fld id="{4D5A5A6F-117B-46CB-9384-2D7AB0A9F0D6}" type="slidenum">
              <a:rPr lang="en-US" smtClean="0"/>
              <a:t>86</a:t>
            </a:fld>
            <a:endParaRPr lang="en-US"/>
          </a:p>
        </p:txBody>
      </p:sp>
    </p:spTree>
    <p:extLst>
      <p:ext uri="{BB962C8B-B14F-4D97-AF65-F5344CB8AC3E}">
        <p14:creationId xmlns:p14="http://schemas.microsoft.com/office/powerpoint/2010/main" val="184057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5A7AF-5CFB-FD3F-6C69-0C6522C75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9E0E6-D371-CD61-2605-B2459BC94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C51CD-B078-4514-52AA-3CC61EF1FE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7B049D-A37D-A189-471C-BEA4F396E281}"/>
              </a:ext>
            </a:extLst>
          </p:cNvPr>
          <p:cNvSpPr>
            <a:spLocks noGrp="1"/>
          </p:cNvSpPr>
          <p:nvPr>
            <p:ph type="sldNum" sz="quarter" idx="5"/>
          </p:nvPr>
        </p:nvSpPr>
        <p:spPr/>
        <p:txBody>
          <a:bodyPr/>
          <a:lstStyle/>
          <a:p>
            <a:fld id="{4D5A5A6F-117B-46CB-9384-2D7AB0A9F0D6}" type="slidenum">
              <a:rPr lang="en-US" smtClean="0"/>
              <a:t>102</a:t>
            </a:fld>
            <a:endParaRPr lang="en-US"/>
          </a:p>
        </p:txBody>
      </p:sp>
    </p:spTree>
    <p:extLst>
      <p:ext uri="{BB962C8B-B14F-4D97-AF65-F5344CB8AC3E}">
        <p14:creationId xmlns:p14="http://schemas.microsoft.com/office/powerpoint/2010/main" val="135787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1087-22E3-CAB1-9786-343DA28CA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4CD7-4F66-DD43-05C3-5C61ECA24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D5EBB-AC96-EAF1-AD69-5C816F24AEB0}"/>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E2EAED65-62C1-F27E-7307-AB2E147795F8}"/>
              </a:ext>
            </a:extLst>
          </p:cNvPr>
          <p:cNvSpPr>
            <a:spLocks noGrp="1"/>
          </p:cNvSpPr>
          <p:nvPr>
            <p:ph type="sldNum" sz="quarter" idx="5"/>
          </p:nvPr>
        </p:nvSpPr>
        <p:spPr/>
        <p:txBody>
          <a:bodyPr/>
          <a:lstStyle/>
          <a:p>
            <a:fld id="{4D5A5A6F-117B-46CB-9384-2D7AB0A9F0D6}" type="slidenum">
              <a:rPr lang="en-US" smtClean="0"/>
              <a:t>103</a:t>
            </a:fld>
            <a:endParaRPr lang="en-US"/>
          </a:p>
        </p:txBody>
      </p:sp>
    </p:spTree>
    <p:extLst>
      <p:ext uri="{BB962C8B-B14F-4D97-AF65-F5344CB8AC3E}">
        <p14:creationId xmlns:p14="http://schemas.microsoft.com/office/powerpoint/2010/main" val="417398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70BB-51EE-EA5F-3E15-F82D88479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B76F7-951E-BBC3-F4EE-F4D866C53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D344-D41D-013E-3180-8E5B2A8A9752}"/>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1998E628-67EF-E014-7D30-E0CD3CDE1EF3}"/>
              </a:ext>
            </a:extLst>
          </p:cNvPr>
          <p:cNvSpPr>
            <a:spLocks noGrp="1"/>
          </p:cNvSpPr>
          <p:nvPr>
            <p:ph type="sldNum" sz="quarter" idx="5"/>
          </p:nvPr>
        </p:nvSpPr>
        <p:spPr/>
        <p:txBody>
          <a:bodyPr/>
          <a:lstStyle/>
          <a:p>
            <a:fld id="{4D5A5A6F-117B-46CB-9384-2D7AB0A9F0D6}" type="slidenum">
              <a:rPr lang="en-US" smtClean="0"/>
              <a:t>104</a:t>
            </a:fld>
            <a:endParaRPr lang="en-US"/>
          </a:p>
        </p:txBody>
      </p:sp>
    </p:spTree>
    <p:extLst>
      <p:ext uri="{BB962C8B-B14F-4D97-AF65-F5344CB8AC3E}">
        <p14:creationId xmlns:p14="http://schemas.microsoft.com/office/powerpoint/2010/main" val="171757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E9370-69BD-AD72-4201-2C7653490B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0C312-F331-8F5B-3AD1-16E283363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3FCC8-871F-3A05-A046-A0BBE2DA590A}"/>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51B03B93-1BB2-266A-7345-A27EAA24EBBC}"/>
              </a:ext>
            </a:extLst>
          </p:cNvPr>
          <p:cNvSpPr>
            <a:spLocks noGrp="1"/>
          </p:cNvSpPr>
          <p:nvPr>
            <p:ph type="sldNum" sz="quarter" idx="5"/>
          </p:nvPr>
        </p:nvSpPr>
        <p:spPr/>
        <p:txBody>
          <a:bodyPr/>
          <a:lstStyle/>
          <a:p>
            <a:fld id="{4D5A5A6F-117B-46CB-9384-2D7AB0A9F0D6}" type="slidenum">
              <a:rPr lang="en-US" smtClean="0"/>
              <a:t>105</a:t>
            </a:fld>
            <a:endParaRPr lang="en-US"/>
          </a:p>
        </p:txBody>
      </p:sp>
    </p:spTree>
    <p:extLst>
      <p:ext uri="{BB962C8B-B14F-4D97-AF65-F5344CB8AC3E}">
        <p14:creationId xmlns:p14="http://schemas.microsoft.com/office/powerpoint/2010/main" val="403901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A5A6F-117B-46CB-9384-2D7AB0A9F0D6}" type="slidenum">
              <a:rPr lang="en-US" smtClean="0"/>
              <a:t>38</a:t>
            </a:fld>
            <a:endParaRPr lang="en-US"/>
          </a:p>
        </p:txBody>
      </p:sp>
    </p:spTree>
    <p:extLst>
      <p:ext uri="{BB962C8B-B14F-4D97-AF65-F5344CB8AC3E}">
        <p14:creationId xmlns:p14="http://schemas.microsoft.com/office/powerpoint/2010/main" val="4116210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DEBBB-1996-C331-246A-5240A1A97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1FA58-898C-A806-C9EE-C61B4777C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C5FB9-0969-F4EF-6D4F-FA635DEE6577}"/>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82C7F433-2B78-3D8E-F321-3FD3BF6D7171}"/>
              </a:ext>
            </a:extLst>
          </p:cNvPr>
          <p:cNvSpPr>
            <a:spLocks noGrp="1"/>
          </p:cNvSpPr>
          <p:nvPr>
            <p:ph type="sldNum" sz="quarter" idx="5"/>
          </p:nvPr>
        </p:nvSpPr>
        <p:spPr/>
        <p:txBody>
          <a:bodyPr/>
          <a:lstStyle/>
          <a:p>
            <a:fld id="{4D5A5A6F-117B-46CB-9384-2D7AB0A9F0D6}" type="slidenum">
              <a:rPr lang="en-US" smtClean="0"/>
              <a:t>39</a:t>
            </a:fld>
            <a:endParaRPr lang="en-US"/>
          </a:p>
        </p:txBody>
      </p:sp>
    </p:spTree>
    <p:extLst>
      <p:ext uri="{BB962C8B-B14F-4D97-AF65-F5344CB8AC3E}">
        <p14:creationId xmlns:p14="http://schemas.microsoft.com/office/powerpoint/2010/main" val="373322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A258C-977F-7332-39A7-53E78A666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25A92-347B-5459-DED4-3781A3642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D35EB-2AFD-FEC5-0504-5DE4D2AF56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D0424B-6D6D-B389-2CF5-8A8AE35A11F3}"/>
              </a:ext>
            </a:extLst>
          </p:cNvPr>
          <p:cNvSpPr>
            <a:spLocks noGrp="1"/>
          </p:cNvSpPr>
          <p:nvPr>
            <p:ph type="sldNum" sz="quarter" idx="5"/>
          </p:nvPr>
        </p:nvSpPr>
        <p:spPr/>
        <p:txBody>
          <a:bodyPr/>
          <a:lstStyle/>
          <a:p>
            <a:fld id="{4D5A5A6F-117B-46CB-9384-2D7AB0A9F0D6}" type="slidenum">
              <a:rPr lang="en-US" smtClean="0"/>
              <a:t>49</a:t>
            </a:fld>
            <a:endParaRPr lang="en-US"/>
          </a:p>
        </p:txBody>
      </p:sp>
    </p:spTree>
    <p:extLst>
      <p:ext uri="{BB962C8B-B14F-4D97-AF65-F5344CB8AC3E}">
        <p14:creationId xmlns:p14="http://schemas.microsoft.com/office/powerpoint/2010/main" val="67499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F764-2AB9-745D-4C4B-92EB2780D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7DAC3-60B5-076D-D313-0C34C2876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E1671-5B81-E96A-0AEE-429DE349B1E4}"/>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833E48B2-1D34-D1F6-0420-105C05F811CC}"/>
              </a:ext>
            </a:extLst>
          </p:cNvPr>
          <p:cNvSpPr>
            <a:spLocks noGrp="1"/>
          </p:cNvSpPr>
          <p:nvPr>
            <p:ph type="sldNum" sz="quarter" idx="5"/>
          </p:nvPr>
        </p:nvSpPr>
        <p:spPr/>
        <p:txBody>
          <a:bodyPr/>
          <a:lstStyle/>
          <a:p>
            <a:fld id="{4D5A5A6F-117B-46CB-9384-2D7AB0A9F0D6}" type="slidenum">
              <a:rPr lang="en-US" smtClean="0"/>
              <a:t>50</a:t>
            </a:fld>
            <a:endParaRPr lang="en-US"/>
          </a:p>
        </p:txBody>
      </p:sp>
    </p:spTree>
    <p:extLst>
      <p:ext uri="{BB962C8B-B14F-4D97-AF65-F5344CB8AC3E}">
        <p14:creationId xmlns:p14="http://schemas.microsoft.com/office/powerpoint/2010/main" val="388232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34980-5639-11CB-DCFA-4C6C5CB99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909D3-CE51-6E02-CDE4-022FCFA0B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6753A-9B6E-C669-7F4A-64D12FF922A2}"/>
              </a:ext>
            </a:extLst>
          </p:cNvPr>
          <p:cNvSpPr>
            <a:spLocks noGrp="1"/>
          </p:cNvSpPr>
          <p:nvPr>
            <p:ph type="body" idx="1"/>
          </p:nvPr>
        </p:nvSpPr>
        <p:spPr/>
        <p:txBody>
          <a:bodyPr/>
          <a:lstStyle/>
          <a:p>
            <a:r>
              <a:rPr lang="en-US" dirty="0" err="1"/>
              <a:t>tinkercad</a:t>
            </a:r>
            <a:endParaRPr lang="en-US" dirty="0"/>
          </a:p>
        </p:txBody>
      </p:sp>
      <p:sp>
        <p:nvSpPr>
          <p:cNvPr id="4" name="Slide Number Placeholder 3">
            <a:extLst>
              <a:ext uri="{FF2B5EF4-FFF2-40B4-BE49-F238E27FC236}">
                <a16:creationId xmlns:a16="http://schemas.microsoft.com/office/drawing/2014/main" id="{8C56AE21-6F8C-CD35-D736-855BC63C58F7}"/>
              </a:ext>
            </a:extLst>
          </p:cNvPr>
          <p:cNvSpPr>
            <a:spLocks noGrp="1"/>
          </p:cNvSpPr>
          <p:nvPr>
            <p:ph type="sldNum" sz="quarter" idx="5"/>
          </p:nvPr>
        </p:nvSpPr>
        <p:spPr/>
        <p:txBody>
          <a:bodyPr/>
          <a:lstStyle/>
          <a:p>
            <a:fld id="{4D5A5A6F-117B-46CB-9384-2D7AB0A9F0D6}" type="slidenum">
              <a:rPr lang="en-US" smtClean="0"/>
              <a:t>55</a:t>
            </a:fld>
            <a:endParaRPr lang="en-US"/>
          </a:p>
        </p:txBody>
      </p:sp>
    </p:spTree>
    <p:extLst>
      <p:ext uri="{BB962C8B-B14F-4D97-AF65-F5344CB8AC3E}">
        <p14:creationId xmlns:p14="http://schemas.microsoft.com/office/powerpoint/2010/main" val="394935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AB3B5-F015-2FE6-D3ED-1EF437D05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6392-CA84-9646-8B68-916E80B311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23FE3-15D5-7CF7-1F06-688BC7AB5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E3F921-5379-90E6-54B7-1E4AD2774590}"/>
              </a:ext>
            </a:extLst>
          </p:cNvPr>
          <p:cNvSpPr>
            <a:spLocks noGrp="1"/>
          </p:cNvSpPr>
          <p:nvPr>
            <p:ph type="sldNum" sz="quarter" idx="5"/>
          </p:nvPr>
        </p:nvSpPr>
        <p:spPr/>
        <p:txBody>
          <a:bodyPr/>
          <a:lstStyle/>
          <a:p>
            <a:fld id="{4D5A5A6F-117B-46CB-9384-2D7AB0A9F0D6}" type="slidenum">
              <a:rPr lang="en-US" smtClean="0"/>
              <a:t>64</a:t>
            </a:fld>
            <a:endParaRPr lang="en-US"/>
          </a:p>
        </p:txBody>
      </p:sp>
    </p:spTree>
    <p:extLst>
      <p:ext uri="{BB962C8B-B14F-4D97-AF65-F5344CB8AC3E}">
        <p14:creationId xmlns:p14="http://schemas.microsoft.com/office/powerpoint/2010/main" val="362820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9B39-3304-DBB1-D5C3-AFCCB9FED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531CC-BABA-BB37-3130-EC9ED4991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3A20A-C8EE-4870-6EEE-DA6649649325}"/>
              </a:ext>
            </a:extLst>
          </p:cNvPr>
          <p:cNvSpPr>
            <a:spLocks noGrp="1"/>
          </p:cNvSpPr>
          <p:nvPr>
            <p:ph type="body" idx="1"/>
          </p:nvPr>
        </p:nvSpPr>
        <p:spPr/>
        <p:txBody>
          <a:bodyPr/>
          <a:lstStyle/>
          <a:p>
            <a:r>
              <a:rPr lang="en-US" dirty="0" err="1">
                <a:hlinkClick r:id="rId3"/>
              </a:rPr>
              <a:t>micro_ros_publisher</a:t>
            </a:r>
            <a:r>
              <a:rPr lang="en-US" dirty="0">
                <a:hlinkClick r:id="rId3"/>
              </a:rPr>
              <a:t> example in Arduino IDE failing to compile · Issue #814 · micro-ROS/</a:t>
            </a:r>
            <a:r>
              <a:rPr lang="en-US" dirty="0" err="1">
                <a:hlinkClick r:id="rId3"/>
              </a:rPr>
              <a:t>micro_ros_arduino</a:t>
            </a:r>
            <a:r>
              <a:rPr lang="en-US" dirty="0">
                <a:hlinkClick r:id="rId3"/>
              </a:rPr>
              <a:t> (github.com)</a:t>
            </a:r>
            <a:endParaRPr lang="en-US" dirty="0"/>
          </a:p>
        </p:txBody>
      </p:sp>
      <p:sp>
        <p:nvSpPr>
          <p:cNvPr id="4" name="Slide Number Placeholder 3">
            <a:extLst>
              <a:ext uri="{FF2B5EF4-FFF2-40B4-BE49-F238E27FC236}">
                <a16:creationId xmlns:a16="http://schemas.microsoft.com/office/drawing/2014/main" id="{CF1660FC-4FF3-CAA5-DF3F-AA67B15FB658}"/>
              </a:ext>
            </a:extLst>
          </p:cNvPr>
          <p:cNvSpPr>
            <a:spLocks noGrp="1"/>
          </p:cNvSpPr>
          <p:nvPr>
            <p:ph type="sldNum" sz="quarter" idx="5"/>
          </p:nvPr>
        </p:nvSpPr>
        <p:spPr/>
        <p:txBody>
          <a:bodyPr/>
          <a:lstStyle/>
          <a:p>
            <a:fld id="{4D5A5A6F-117B-46CB-9384-2D7AB0A9F0D6}" type="slidenum">
              <a:rPr lang="en-US" smtClean="0"/>
              <a:t>65</a:t>
            </a:fld>
            <a:endParaRPr lang="en-US"/>
          </a:p>
        </p:txBody>
      </p:sp>
    </p:spTree>
    <p:extLst>
      <p:ext uri="{BB962C8B-B14F-4D97-AF65-F5344CB8AC3E}">
        <p14:creationId xmlns:p14="http://schemas.microsoft.com/office/powerpoint/2010/main" val="264667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1D44-77C2-5D60-EE67-29FF1BE5D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B4D82-B4C3-BDC2-A54E-5D343F06C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C4016-EF90-7DC3-13E9-7C7ED029E6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226953-D59C-AC74-3885-F167E529417A}"/>
              </a:ext>
            </a:extLst>
          </p:cNvPr>
          <p:cNvSpPr>
            <a:spLocks noGrp="1"/>
          </p:cNvSpPr>
          <p:nvPr>
            <p:ph type="sldNum" sz="quarter" idx="5"/>
          </p:nvPr>
        </p:nvSpPr>
        <p:spPr/>
        <p:txBody>
          <a:bodyPr/>
          <a:lstStyle/>
          <a:p>
            <a:fld id="{4D5A5A6F-117B-46CB-9384-2D7AB0A9F0D6}" type="slidenum">
              <a:rPr lang="en-US" smtClean="0"/>
              <a:t>73</a:t>
            </a:fld>
            <a:endParaRPr lang="en-US"/>
          </a:p>
        </p:txBody>
      </p:sp>
    </p:spTree>
    <p:extLst>
      <p:ext uri="{BB962C8B-B14F-4D97-AF65-F5344CB8AC3E}">
        <p14:creationId xmlns:p14="http://schemas.microsoft.com/office/powerpoint/2010/main" val="4021395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1038-D30E-70DA-28D5-E43964E8FFC0}"/>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3BE337B0-BCF6-C7CE-3BCC-07A9219181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Content Placeholder 3">
            <a:extLst>
              <a:ext uri="{FF2B5EF4-FFF2-40B4-BE49-F238E27FC236}">
                <a16:creationId xmlns:a16="http://schemas.microsoft.com/office/drawing/2014/main" id="{6533B98C-EEA8-809F-9DF3-730B56BDDC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Date Placeholder 4">
            <a:extLst>
              <a:ext uri="{FF2B5EF4-FFF2-40B4-BE49-F238E27FC236}">
                <a16:creationId xmlns:a16="http://schemas.microsoft.com/office/drawing/2014/main" id="{F6E25DF8-F955-A1AB-D6D4-E30AF3613AA6}"/>
              </a:ext>
            </a:extLst>
          </p:cNvPr>
          <p:cNvSpPr>
            <a:spLocks noGrp="1"/>
          </p:cNvSpPr>
          <p:nvPr>
            <p:ph type="dt" sz="half" idx="10"/>
          </p:nvPr>
        </p:nvSpPr>
        <p:spPr/>
        <p:txBody>
          <a:bodyPr/>
          <a:lstStyle/>
          <a:p>
            <a:fld id="{14F6B19D-A3A8-4E13-921A-44F2123AB148}" type="datetime1">
              <a:rPr lang="es-419" smtClean="0"/>
              <a:t>28/1/2025</a:t>
            </a:fld>
            <a:endParaRPr lang="es-419"/>
          </a:p>
        </p:txBody>
      </p:sp>
      <p:sp>
        <p:nvSpPr>
          <p:cNvPr id="6" name="Footer Placeholder 5">
            <a:extLst>
              <a:ext uri="{FF2B5EF4-FFF2-40B4-BE49-F238E27FC236}">
                <a16:creationId xmlns:a16="http://schemas.microsoft.com/office/drawing/2014/main" id="{AAE7AB07-872F-92C5-380D-CCADD6873090}"/>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CC7D97BC-4C03-CFC5-93A2-5346185E946C}"/>
              </a:ext>
            </a:extLst>
          </p:cNvPr>
          <p:cNvSpPr>
            <a:spLocks noGrp="1"/>
          </p:cNvSpPr>
          <p:nvPr>
            <p:ph type="sldNum" sz="quarter" idx="12"/>
          </p:nvPr>
        </p:nvSpPr>
        <p:spPr/>
        <p:txBody>
          <a:bodyPr/>
          <a:lstStyle/>
          <a:p>
            <a:fld id="{A17C9392-DEF8-4E8B-9DB8-B140D866C895}" type="slidenum">
              <a:rPr lang="es-419" smtClean="0"/>
              <a:t>‹#›</a:t>
            </a:fld>
            <a:endParaRPr lang="es-419"/>
          </a:p>
        </p:txBody>
      </p:sp>
    </p:spTree>
    <p:extLst>
      <p:ext uri="{BB962C8B-B14F-4D97-AF65-F5344CB8AC3E}">
        <p14:creationId xmlns:p14="http://schemas.microsoft.com/office/powerpoint/2010/main" val="64932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28/01/2025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 id="2147483700"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0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61.png"/><Relationship Id="rId4" Type="http://schemas.openxmlformats.org/officeDocument/2006/relationships/image" Target="../media/image60.png"/></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64.png"/><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wiki.ros.org/rosserial" TargetMode="External"/><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iki.ros.org/rosserial"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iki.ros.org/rosserial"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26.jpeg"/><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micro.ros.org/" TargetMode="External"/><Relationship Id="rId2" Type="http://schemas.openxmlformats.org/officeDocument/2006/relationships/image" Target="../media/image6.png"/><Relationship Id="rId1" Type="http://schemas.openxmlformats.org/officeDocument/2006/relationships/slideLayout" Target="../slideLayouts/slideLayout22.xml"/><Relationship Id="rId4" Type="http://schemas.openxmlformats.org/officeDocument/2006/relationships/hyperlink" Target="http://wiki.ros.org/rosseria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26.jpeg"/><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jpeg"/></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49.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26.jpeg"/><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image" Target="../media/image50.png"/><Relationship Id="rId4" Type="http://schemas.openxmlformats.org/officeDocument/2006/relationships/image" Target="../media/image24.svg"/><Relationship Id="rId9" Type="http://schemas.openxmlformats.org/officeDocument/2006/relationships/image" Target="../media/image27.jpeg"/></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24.svg"/><Relationship Id="rId7"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26.jpe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5C15-5F40-4167-FD82-B39FDF181BAF}"/>
              </a:ext>
            </a:extLst>
          </p:cNvPr>
          <p:cNvSpPr>
            <a:spLocks noGrp="1"/>
          </p:cNvSpPr>
          <p:nvPr>
            <p:ph type="ctrTitle"/>
          </p:nvPr>
        </p:nvSpPr>
        <p:spPr>
          <a:xfrm>
            <a:off x="406206" y="2767280"/>
            <a:ext cx="4118169" cy="1323439"/>
          </a:xfrm>
        </p:spPr>
        <p:txBody>
          <a:bodyPr>
            <a:normAutofit fontScale="90000"/>
          </a:bodyPr>
          <a:lstStyle/>
          <a:p>
            <a:r>
              <a:rPr lang="en-GB" dirty="0"/>
              <a:t>ROS serial communication</a:t>
            </a:r>
          </a:p>
        </p:txBody>
      </p:sp>
      <p:sp>
        <p:nvSpPr>
          <p:cNvPr id="3" name="Subtitle 2">
            <a:extLst>
              <a:ext uri="{FF2B5EF4-FFF2-40B4-BE49-F238E27FC236}">
                <a16:creationId xmlns:a16="http://schemas.microsoft.com/office/drawing/2014/main" id="{A0F13DC6-B09E-2CD5-86E3-112A0919B40D}"/>
              </a:ext>
            </a:extLst>
          </p:cNvPr>
          <p:cNvSpPr>
            <a:spLocks noGrp="1"/>
          </p:cNvSpPr>
          <p:nvPr>
            <p:ph type="subTitle" idx="1"/>
          </p:nvPr>
        </p:nvSpPr>
        <p:spPr>
          <a:xfrm>
            <a:off x="406206" y="4590214"/>
            <a:ext cx="3657793" cy="1200985"/>
          </a:xfrm>
        </p:spPr>
        <p:txBody>
          <a:bodyPr>
            <a:normAutofit/>
          </a:bodyPr>
          <a:lstStyle/>
          <a:p>
            <a:pPr>
              <a:lnSpc>
                <a:spcPct val="100000"/>
              </a:lnSpc>
            </a:pPr>
            <a:r>
              <a:rPr lang="en-GB" dirty="0"/>
              <a:t>Interfacing a microcontroller and ROS</a:t>
            </a:r>
          </a:p>
        </p:txBody>
      </p:sp>
      <p:pic>
        <p:nvPicPr>
          <p:cNvPr id="4" name="Picture 2" descr="micro-ROS | ROS 2 for microcontrollers">
            <a:extLst>
              <a:ext uri="{FF2B5EF4-FFF2-40B4-BE49-F238E27FC236}">
                <a16:creationId xmlns:a16="http://schemas.microsoft.com/office/drawing/2014/main" id="{2DCE7E18-E91B-FCA1-B12B-C79FEAFE5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63" y="200283"/>
            <a:ext cx="2502746" cy="84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4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18AF-6A90-A130-86F9-90DC367993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EEE17-591A-B134-9020-E61F5413B086}"/>
              </a:ext>
            </a:extLst>
          </p:cNvPr>
          <p:cNvSpPr>
            <a:spLocks noGrp="1"/>
          </p:cNvSpPr>
          <p:nvPr>
            <p:ph sz="half" idx="1"/>
          </p:nvPr>
        </p:nvSpPr>
        <p:spPr/>
        <p:txBody>
          <a:bodyPr>
            <a:normAutofit/>
          </a:bodyPr>
          <a:lstStyle/>
          <a:p>
            <a:pPr>
              <a:lnSpc>
                <a:spcPct val="150000"/>
              </a:lnSpc>
            </a:pPr>
            <a:r>
              <a:rPr lang="en-GB" sz="1600" dirty="0"/>
              <a:t>Not all the microcontrollers can be used with micro-rose.</a:t>
            </a:r>
            <a:endParaRPr lang="en-US" sz="1600" dirty="0"/>
          </a:p>
          <a:p>
            <a:pPr>
              <a:lnSpc>
                <a:spcPct val="150000"/>
              </a:lnSpc>
            </a:pPr>
            <a:r>
              <a:rPr lang="en-GB" sz="1600" dirty="0"/>
              <a:t>Renesas EK RA6M5, ESP32, STM and Arduino are some microcontrollers that micro-ROS support. </a:t>
            </a:r>
          </a:p>
          <a:p>
            <a:pPr>
              <a:lnSpc>
                <a:spcPct val="150000"/>
              </a:lnSpc>
            </a:pPr>
            <a:r>
              <a:rPr lang="en-GB" sz="1600" dirty="0"/>
              <a:t>No support for Arduino UNO or Arduino MEGA2560</a:t>
            </a:r>
          </a:p>
          <a:p>
            <a:pPr>
              <a:lnSpc>
                <a:spcPct val="150000"/>
              </a:lnSpc>
            </a:pPr>
            <a:endParaRPr lang="en-GB" sz="1800" dirty="0"/>
          </a:p>
          <a:p>
            <a:pPr>
              <a:lnSpc>
                <a:spcPct val="150000"/>
              </a:lnSpc>
            </a:pPr>
            <a:endParaRPr lang="en-GB" sz="1800" dirty="0"/>
          </a:p>
        </p:txBody>
      </p:sp>
      <p:pic>
        <p:nvPicPr>
          <p:cNvPr id="6" name="Content Placeholder 5" descr="A green circuit board with black and gold pins&#10;&#10;Description automatically generated">
            <a:extLst>
              <a:ext uri="{FF2B5EF4-FFF2-40B4-BE49-F238E27FC236}">
                <a16:creationId xmlns:a16="http://schemas.microsoft.com/office/drawing/2014/main" id="{E9E772DA-7F45-A3DA-E001-ACC173241CE8}"/>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backgroundRemoval t="10000" b="90000" l="10000" r="90000">
                        <a14:foregroundMark x1="39550" y1="51504" x2="40900" y2="53982"/>
                      </a14:backgroundRemoval>
                    </a14:imgEffect>
                  </a14:imgLayer>
                </a14:imgProps>
              </a:ext>
              <a:ext uri="{28A0092B-C50C-407E-A947-70E740481C1C}">
                <a14:useLocalDpi xmlns:a14="http://schemas.microsoft.com/office/drawing/2010/main" val="0"/>
              </a:ext>
            </a:extLst>
          </a:blip>
          <a:stretch>
            <a:fillRect/>
          </a:stretch>
        </p:blipFill>
        <p:spPr>
          <a:xfrm>
            <a:off x="5124450" y="1814836"/>
            <a:ext cx="7739674" cy="4372916"/>
          </a:xfrm>
        </p:spPr>
      </p:pic>
      <p:sp>
        <p:nvSpPr>
          <p:cNvPr id="4" name="Title 3">
            <a:extLst>
              <a:ext uri="{FF2B5EF4-FFF2-40B4-BE49-F238E27FC236}">
                <a16:creationId xmlns:a16="http://schemas.microsoft.com/office/drawing/2014/main" id="{37B7669C-7A36-4758-0393-B5E05C11B5C1}"/>
              </a:ext>
            </a:extLst>
          </p:cNvPr>
          <p:cNvSpPr>
            <a:spLocks noGrp="1"/>
          </p:cNvSpPr>
          <p:nvPr>
            <p:ph type="title"/>
          </p:nvPr>
        </p:nvSpPr>
        <p:spPr/>
        <p:txBody>
          <a:bodyPr/>
          <a:lstStyle/>
          <a:p>
            <a:r>
              <a:rPr lang="en-GB" dirty="0"/>
              <a:t>Micro-ROS Compatibility</a:t>
            </a:r>
          </a:p>
        </p:txBody>
      </p:sp>
    </p:spTree>
    <p:extLst>
      <p:ext uri="{BB962C8B-B14F-4D97-AF65-F5344CB8AC3E}">
        <p14:creationId xmlns:p14="http://schemas.microsoft.com/office/powerpoint/2010/main" val="42050572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77ACF-3BF5-3E2A-5979-DDAAA5EE97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DD9EA-CA7C-D051-BEFF-750382D6739D}"/>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lvl="1">
              <a:lnSpc>
                <a:spcPct val="150000"/>
              </a:lnSpc>
            </a:pPr>
            <a:endParaRPr lang="en-GB" sz="1600" dirty="0"/>
          </a:p>
          <a:p>
            <a:pPr lvl="1">
              <a:lnSpc>
                <a:spcPct val="150000"/>
              </a:lnSpc>
            </a:pPr>
            <a:endParaRPr lang="en-GB" sz="1600" dirty="0"/>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CB6795DE-8F92-37FB-3966-293EC2D6FAE8}"/>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C93C8920-CEA8-DBD4-1B9D-3D2E9076B51D}"/>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6D76B7F6-0E54-D7E3-4D82-2A81CE262E51}"/>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8A0F8875-468D-5BF6-85C2-C7F2B4801149}"/>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48D7EE15-EFDA-9BDD-0236-55C47FB81286}"/>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33315569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556B1-DC70-E002-F2E8-23752DA150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F68418-F479-26F0-1B56-959D6572AFF5}"/>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2DD92E9D-EBFE-C48F-1F50-947A14E477C7}"/>
              </a:ext>
            </a:extLst>
          </p:cNvPr>
          <p:cNvSpPr>
            <a:spLocks noGrp="1"/>
          </p:cNvSpPr>
          <p:nvPr>
            <p:ph type="title"/>
          </p:nvPr>
        </p:nvSpPr>
        <p:spPr/>
        <p:txBody>
          <a:bodyPr/>
          <a:lstStyle/>
          <a:p>
            <a:r>
              <a:rPr lang="en-GB" dirty="0"/>
              <a:t>Activity</a:t>
            </a:r>
          </a:p>
        </p:txBody>
      </p:sp>
      <p:pic>
        <p:nvPicPr>
          <p:cNvPr id="8" name="Picture 7">
            <a:extLst>
              <a:ext uri="{FF2B5EF4-FFF2-40B4-BE49-F238E27FC236}">
                <a16:creationId xmlns:a16="http://schemas.microsoft.com/office/drawing/2014/main" id="{DD9265A8-7F34-2625-70BF-A666CFAFA327}"/>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AC752E53-5806-C3C7-0529-3B05F759A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2582382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4533D-0EBF-C1A0-177E-D7464926D8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0C0F2-5C21-B720-F89D-014B1A019C8D}"/>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44EAD1DE-D515-B6BB-DEA2-F1289F990556}"/>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C5474CD8-2696-990C-9B28-9F8D209527E3}"/>
              </a:ext>
            </a:extLst>
          </p:cNvPr>
          <p:cNvSpPr>
            <a:spLocks noGrp="1"/>
          </p:cNvSpPr>
          <p:nvPr>
            <p:ph type="title"/>
          </p:nvPr>
        </p:nvSpPr>
        <p:spPr/>
        <p:txBody>
          <a:bodyPr/>
          <a:lstStyle/>
          <a:p>
            <a:r>
              <a:rPr lang="en-GB" dirty="0"/>
              <a:t>Activity</a:t>
            </a:r>
          </a:p>
        </p:txBody>
      </p:sp>
      <p:pic>
        <p:nvPicPr>
          <p:cNvPr id="5" name="Picture 4">
            <a:extLst>
              <a:ext uri="{FF2B5EF4-FFF2-40B4-BE49-F238E27FC236}">
                <a16:creationId xmlns:a16="http://schemas.microsoft.com/office/drawing/2014/main" id="{2C877098-0059-B31F-AB39-522EBEE0FE42}"/>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CE72241F-FDD7-9F8D-69D5-CE4F34782BAF}"/>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E0E820D7-D1B4-25C6-35A6-AAB6E058548E}"/>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3894719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3BDAA-2EDD-1333-8675-38C56EA3E7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3AD722-B616-A981-0CC9-AAC5ADBE5080}"/>
              </a:ext>
            </a:extLst>
          </p:cNvPr>
          <p:cNvSpPr>
            <a:spLocks noGrp="1"/>
          </p:cNvSpPr>
          <p:nvPr>
            <p:ph sz="half" idx="1"/>
          </p:nvPr>
        </p:nvSpPr>
        <p:spPr>
          <a:xfrm>
            <a:off x="127000" y="1825624"/>
            <a:ext cx="5892800" cy="5032375"/>
          </a:xfrm>
        </p:spPr>
        <p:txBody>
          <a:bodyPr>
            <a:normAutofit fontScale="92500" lnSpcReduction="20000"/>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Connect to the AP “ESP-Access-Point”. Connect like a normal Wi-Fi Network.</a:t>
            </a:r>
          </a:p>
          <a:p>
            <a:pPr lvl="1">
              <a:lnSpc>
                <a:spcPct val="170000"/>
              </a:lnSpc>
              <a:tabLst>
                <a:tab pos="3408363" algn="l"/>
              </a:tabLst>
            </a:pPr>
            <a:r>
              <a:rPr lang="en-US" sz="1600" dirty="0"/>
              <a:t>The network won’t have Internet access (AP).</a:t>
            </a:r>
          </a:p>
          <a:p>
            <a:pPr marL="457200" indent="-457200">
              <a:lnSpc>
                <a:spcPct val="170000"/>
              </a:lnSpc>
              <a:buFont typeface="+mj-lt"/>
              <a:buAutoNum type="arabicPeriod"/>
              <a:tabLst>
                <a:tab pos="3408363" algn="l"/>
              </a:tabLst>
            </a:pPr>
            <a:r>
              <a:rPr lang="en-US" sz="1600" dirty="0"/>
              <a:t>Make sure your IP Address is “10.16.1.2”. </a:t>
            </a:r>
          </a:p>
          <a:p>
            <a:pPr marL="914400" lvl="1" indent="-457200">
              <a:lnSpc>
                <a:spcPct val="170000"/>
              </a:lnSpc>
              <a:buFont typeface="+mj-lt"/>
              <a:buAutoNum type="arabicPeriod"/>
              <a:tabLst>
                <a:tab pos="3408363" algn="l"/>
              </a:tabLst>
            </a:pPr>
            <a:r>
              <a:rPr lang="en-US" sz="1600" dirty="0"/>
              <a:t>Open a terminal and type</a:t>
            </a:r>
          </a:p>
          <a:p>
            <a:pPr marL="914400" lvl="1" indent="-457200">
              <a:lnSpc>
                <a:spcPct val="170000"/>
              </a:lnSpc>
              <a:buFont typeface="+mj-lt"/>
              <a:buAutoNum type="arabicPeriod"/>
              <a:tabLst>
                <a:tab pos="3408363" algn="l"/>
              </a:tabLst>
            </a:pPr>
            <a:endParaRPr lang="en-US" sz="1600" dirty="0"/>
          </a:p>
          <a:p>
            <a:pPr marL="914400" lvl="1" indent="-457200">
              <a:lnSpc>
                <a:spcPct val="170000"/>
              </a:lnSpc>
              <a:buFont typeface="+mj-lt"/>
              <a:buAutoNum type="arabicPeriod"/>
              <a:tabLst>
                <a:tab pos="3408363" algn="l"/>
              </a:tabLst>
            </a:pPr>
            <a:endParaRPr lang="en-US" sz="1600" dirty="0"/>
          </a:p>
          <a:p>
            <a:pPr marL="914400" lvl="1" indent="-457200">
              <a:lnSpc>
                <a:spcPct val="170000"/>
              </a:lnSpc>
              <a:buFont typeface="+mj-lt"/>
              <a:buAutoNum type="arabicPeriod"/>
              <a:tabLst>
                <a:tab pos="3408363" algn="l"/>
              </a:tabLst>
            </a:pPr>
            <a:endParaRPr lang="en-US" sz="1600" dirty="0"/>
          </a:p>
          <a:p>
            <a:pPr marL="914400" lvl="1" indent="-457200">
              <a:lnSpc>
                <a:spcPct val="170000"/>
              </a:lnSpc>
              <a:buFont typeface="+mj-lt"/>
              <a:buAutoNum type="arabicPeriod"/>
              <a:tabLst>
                <a:tab pos="3408363" algn="l"/>
              </a:tabLst>
            </a:pPr>
            <a:endParaRPr lang="en-US" sz="1600" dirty="0"/>
          </a:p>
          <a:p>
            <a:pPr marL="914400" lvl="1" indent="-457200">
              <a:lnSpc>
                <a:spcPct val="170000"/>
              </a:lnSpc>
              <a:buFont typeface="+mj-lt"/>
              <a:buAutoNum type="arabicPeriod"/>
              <a:tabLst>
                <a:tab pos="3408363" algn="l"/>
              </a:tabLst>
            </a:pPr>
            <a:r>
              <a:rPr lang="en-US" sz="1600" dirty="0"/>
              <a:t>If not “10.16.1.2” go to configure IP section, else skip the section</a:t>
            </a:r>
          </a:p>
          <a:p>
            <a:pPr marL="914400" lvl="1" indent="-457200">
              <a:lnSpc>
                <a:spcPct val="170000"/>
              </a:lnSpc>
              <a:buFont typeface="+mj-lt"/>
              <a:buAutoNum type="arabicPeriod"/>
              <a:tabLst>
                <a:tab pos="3408363" algn="l"/>
              </a:tabLst>
            </a:pPr>
            <a:endParaRPr lang="en-US" sz="1600" dirty="0"/>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1442E1C6-1D2F-6CF2-6360-43DF2A1560E7}"/>
              </a:ext>
            </a:extLst>
          </p:cNvPr>
          <p:cNvSpPr>
            <a:spLocks noGrp="1"/>
          </p:cNvSpPr>
          <p:nvPr>
            <p:ph sz="half" idx="2"/>
          </p:nvPr>
        </p:nvSpPr>
        <p:spPr>
          <a:xfrm>
            <a:off x="6172200" y="1825625"/>
            <a:ext cx="5181600" cy="5032374"/>
          </a:xfrm>
        </p:spPr>
        <p:txBody>
          <a:bodyPr/>
          <a:lstStyle/>
          <a:p>
            <a:pPr marL="0" indent="0">
              <a:lnSpc>
                <a:spcPct val="150000"/>
              </a:lnSpc>
              <a:buNone/>
            </a:pPr>
            <a:r>
              <a:rPr lang="en-US" sz="1800" dirty="0">
                <a:latin typeface="Nexa-Bold" panose="01000000000000000000" pitchFamily="2" charset="0"/>
              </a:rPr>
              <a:t>Configure IP (Ubuntu)</a:t>
            </a:r>
          </a:p>
          <a:p>
            <a:pPr marL="457200" indent="-457200">
              <a:lnSpc>
                <a:spcPct val="150000"/>
              </a:lnSpc>
              <a:buFont typeface="+mj-lt"/>
              <a:buAutoNum type="arabicPeriod"/>
            </a:pPr>
            <a:r>
              <a:rPr lang="en-US" sz="1400" dirty="0"/>
              <a:t>Open Ubuntu settings&gt;&gt;Network</a:t>
            </a:r>
          </a:p>
          <a:p>
            <a:pPr marL="457200" indent="-457200">
              <a:lnSpc>
                <a:spcPct val="150000"/>
              </a:lnSpc>
              <a:buFont typeface="+mj-lt"/>
              <a:buAutoNum type="arabicPeriod"/>
            </a:pPr>
            <a:r>
              <a:rPr lang="en-US" sz="1400" dirty="0"/>
              <a:t>Click on the “gear” figure of the network adapter.</a:t>
            </a:r>
          </a:p>
          <a:p>
            <a:pPr marL="457200" indent="-457200">
              <a:lnSpc>
                <a:spcPct val="150000"/>
              </a:lnSpc>
              <a:buFont typeface="+mj-lt"/>
              <a:buAutoNum type="arabicPeriod"/>
            </a:pPr>
            <a:endParaRPr lang="en-US" sz="1400" dirty="0"/>
          </a:p>
          <a:p>
            <a:pPr marL="457200" indent="-457200">
              <a:lnSpc>
                <a:spcPct val="150000"/>
              </a:lnSpc>
              <a:buFont typeface="+mj-lt"/>
              <a:buAutoNum type="arabicPeriod"/>
            </a:pPr>
            <a:endParaRPr lang="en-US" sz="1400" dirty="0"/>
          </a:p>
          <a:p>
            <a:pPr marL="457200" indent="-457200">
              <a:lnSpc>
                <a:spcPct val="150000"/>
              </a:lnSpc>
              <a:buFont typeface="+mj-lt"/>
              <a:buAutoNum type="arabicPeriod"/>
            </a:pPr>
            <a:endParaRPr lang="en-US" sz="1400" dirty="0"/>
          </a:p>
          <a:p>
            <a:pPr marL="457200" indent="-457200">
              <a:lnSpc>
                <a:spcPct val="150000"/>
              </a:lnSpc>
              <a:buFont typeface="+mj-lt"/>
              <a:buAutoNum type="arabicPeriod"/>
            </a:pPr>
            <a:endParaRPr lang="en-US" sz="1400" dirty="0"/>
          </a:p>
          <a:p>
            <a:pPr marL="457200" indent="-457200">
              <a:lnSpc>
                <a:spcPct val="150000"/>
              </a:lnSpc>
              <a:buFont typeface="+mj-lt"/>
              <a:buAutoNum type="arabicPeriod"/>
            </a:pPr>
            <a:endParaRPr lang="en-US" sz="1400" dirty="0"/>
          </a:p>
          <a:p>
            <a:pPr marL="457200" indent="-457200">
              <a:lnSpc>
                <a:spcPct val="150000"/>
              </a:lnSpc>
              <a:buFont typeface="+mj-lt"/>
              <a:buAutoNum type="arabicPeriod"/>
            </a:pPr>
            <a:r>
              <a:rPr lang="en-US" sz="1400" dirty="0"/>
              <a:t>A pop-up window will open</a:t>
            </a:r>
          </a:p>
          <a:p>
            <a:pPr marL="457200" indent="-457200">
              <a:buFont typeface="+mj-lt"/>
              <a:buAutoNum type="arabicPeriod"/>
            </a:pPr>
            <a:endParaRPr lang="en-GB" sz="2000" dirty="0">
              <a:latin typeface="Nexa-Bold" panose="01000000000000000000" pitchFamily="2" charset="0"/>
            </a:endParaRPr>
          </a:p>
        </p:txBody>
      </p:sp>
      <p:sp>
        <p:nvSpPr>
          <p:cNvPr id="4" name="Title 3">
            <a:extLst>
              <a:ext uri="{FF2B5EF4-FFF2-40B4-BE49-F238E27FC236}">
                <a16:creationId xmlns:a16="http://schemas.microsoft.com/office/drawing/2014/main" id="{0D09712B-42C4-9E87-95BF-819BB96289A7}"/>
              </a:ext>
            </a:extLst>
          </p:cNvPr>
          <p:cNvSpPr>
            <a:spLocks noGrp="1"/>
          </p:cNvSpPr>
          <p:nvPr>
            <p:ph type="title"/>
          </p:nvPr>
        </p:nvSpPr>
        <p:spPr/>
        <p:txBody>
          <a:bodyPr/>
          <a:lstStyle/>
          <a:p>
            <a:r>
              <a:rPr lang="en-GB" dirty="0"/>
              <a:t>Activity 4</a:t>
            </a:r>
          </a:p>
        </p:txBody>
      </p:sp>
      <p:sp>
        <p:nvSpPr>
          <p:cNvPr id="11" name="Rectangle 3">
            <a:extLst>
              <a:ext uri="{FF2B5EF4-FFF2-40B4-BE49-F238E27FC236}">
                <a16:creationId xmlns:a16="http://schemas.microsoft.com/office/drawing/2014/main" id="{EAAD1059-8202-9DD0-ECDC-970311C4D2FE}"/>
              </a:ext>
            </a:extLst>
          </p:cNvPr>
          <p:cNvSpPr>
            <a:spLocks noChangeArrowheads="1"/>
          </p:cNvSpPr>
          <p:nvPr/>
        </p:nvSpPr>
        <p:spPr bwMode="auto">
          <a:xfrm>
            <a:off x="838200" y="4559849"/>
            <a:ext cx="5181600" cy="279544"/>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400" dirty="0">
                <a:latin typeface="Consolas" panose="020B0609020204030204" pitchFamily="49" charset="0"/>
              </a:rPr>
              <a:t>$ </a:t>
            </a:r>
            <a:r>
              <a:rPr lang="en-GB" sz="1400" dirty="0" err="1">
                <a:latin typeface="Consolas" panose="020B0609020204030204" pitchFamily="49" charset="0"/>
              </a:rPr>
              <a:t>ifconfig</a:t>
            </a:r>
            <a:endParaRPr lang="fr-FR" sz="1400" dirty="0">
              <a:latin typeface="Consolas" panose="020B0609020204030204" pitchFamily="49" charset="0"/>
            </a:endParaRPr>
          </a:p>
        </p:txBody>
      </p:sp>
      <p:pic>
        <p:nvPicPr>
          <p:cNvPr id="14" name="Picture 13">
            <a:extLst>
              <a:ext uri="{FF2B5EF4-FFF2-40B4-BE49-F238E27FC236}">
                <a16:creationId xmlns:a16="http://schemas.microsoft.com/office/drawing/2014/main" id="{3FBA982F-7048-1F0B-21C1-A4D74060D9A6}"/>
              </a:ext>
            </a:extLst>
          </p:cNvPr>
          <p:cNvPicPr>
            <a:picLocks noChangeAspect="1"/>
          </p:cNvPicPr>
          <p:nvPr/>
        </p:nvPicPr>
        <p:blipFill>
          <a:blip r:embed="rId3"/>
          <a:stretch>
            <a:fillRect/>
          </a:stretch>
        </p:blipFill>
        <p:spPr>
          <a:xfrm>
            <a:off x="6766919" y="3292431"/>
            <a:ext cx="3992162" cy="2098760"/>
          </a:xfrm>
          <a:prstGeom prst="rect">
            <a:avLst/>
          </a:prstGeom>
        </p:spPr>
      </p:pic>
      <p:sp>
        <p:nvSpPr>
          <p:cNvPr id="16" name="Oval 15">
            <a:extLst>
              <a:ext uri="{FF2B5EF4-FFF2-40B4-BE49-F238E27FC236}">
                <a16:creationId xmlns:a16="http://schemas.microsoft.com/office/drawing/2014/main" id="{8376F756-3A09-AC6C-E3F6-0E6EFA8CBC10}"/>
              </a:ext>
            </a:extLst>
          </p:cNvPr>
          <p:cNvSpPr/>
          <p:nvPr/>
        </p:nvSpPr>
        <p:spPr>
          <a:xfrm>
            <a:off x="9839807" y="4167230"/>
            <a:ext cx="897531" cy="392619"/>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19" name="Picture 18">
            <a:extLst>
              <a:ext uri="{FF2B5EF4-FFF2-40B4-BE49-F238E27FC236}">
                <a16:creationId xmlns:a16="http://schemas.microsoft.com/office/drawing/2014/main" id="{B4918FD5-A9DC-184C-882F-F84A34878F62}"/>
              </a:ext>
            </a:extLst>
          </p:cNvPr>
          <p:cNvPicPr>
            <a:picLocks noChangeAspect="1"/>
          </p:cNvPicPr>
          <p:nvPr/>
        </p:nvPicPr>
        <p:blipFill>
          <a:blip r:embed="rId4"/>
          <a:stretch>
            <a:fillRect/>
          </a:stretch>
        </p:blipFill>
        <p:spPr>
          <a:xfrm>
            <a:off x="945126" y="4945448"/>
            <a:ext cx="4632355" cy="1117215"/>
          </a:xfrm>
          <a:prstGeom prst="rect">
            <a:avLst/>
          </a:prstGeom>
        </p:spPr>
      </p:pic>
      <p:sp>
        <p:nvSpPr>
          <p:cNvPr id="20" name="Oval 19">
            <a:extLst>
              <a:ext uri="{FF2B5EF4-FFF2-40B4-BE49-F238E27FC236}">
                <a16:creationId xmlns:a16="http://schemas.microsoft.com/office/drawing/2014/main" id="{85512B49-822E-A4E9-2DBF-3B95813A3619}"/>
              </a:ext>
            </a:extLst>
          </p:cNvPr>
          <p:cNvSpPr/>
          <p:nvPr/>
        </p:nvSpPr>
        <p:spPr>
          <a:xfrm>
            <a:off x="1324969" y="5041900"/>
            <a:ext cx="1310281" cy="30975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4090914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88137-7AEF-8542-6DE7-55A21E80E03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11B60E7-8410-794F-AB27-5C475981A4A6}"/>
              </a:ext>
            </a:extLst>
          </p:cNvPr>
          <p:cNvPicPr>
            <a:picLocks noChangeAspect="1"/>
          </p:cNvPicPr>
          <p:nvPr/>
        </p:nvPicPr>
        <p:blipFill>
          <a:blip r:embed="rId3"/>
          <a:stretch>
            <a:fillRect/>
          </a:stretch>
        </p:blipFill>
        <p:spPr>
          <a:xfrm>
            <a:off x="926119" y="3561536"/>
            <a:ext cx="3903056" cy="2302668"/>
          </a:xfrm>
          <a:prstGeom prst="rect">
            <a:avLst/>
          </a:prstGeom>
        </p:spPr>
      </p:pic>
      <p:sp>
        <p:nvSpPr>
          <p:cNvPr id="2" name="Content Placeholder 1">
            <a:extLst>
              <a:ext uri="{FF2B5EF4-FFF2-40B4-BE49-F238E27FC236}">
                <a16:creationId xmlns:a16="http://schemas.microsoft.com/office/drawing/2014/main" id="{BEC00964-CBAB-DFA9-3469-E8706B665D53}"/>
              </a:ext>
            </a:extLst>
          </p:cNvPr>
          <p:cNvSpPr>
            <a:spLocks noGrp="1"/>
          </p:cNvSpPr>
          <p:nvPr>
            <p:ph sz="half" idx="1"/>
          </p:nvPr>
        </p:nvSpPr>
        <p:spPr>
          <a:xfrm>
            <a:off x="127000" y="1825624"/>
            <a:ext cx="5892800" cy="5032375"/>
          </a:xfrm>
        </p:spPr>
        <p:txBody>
          <a:bodyPr>
            <a:normAutofit/>
          </a:bodyPr>
          <a:lstStyle/>
          <a:p>
            <a:pPr marL="0" indent="0">
              <a:lnSpc>
                <a:spcPct val="150000"/>
              </a:lnSpc>
              <a:buNone/>
            </a:pPr>
            <a:r>
              <a:rPr lang="en-US" sz="1800" dirty="0">
                <a:latin typeface="Nexa-Bold" panose="01000000000000000000" pitchFamily="2" charset="0"/>
              </a:rPr>
              <a:t>Configure IP (Ubuntu)</a:t>
            </a:r>
          </a:p>
          <a:p>
            <a:pPr marL="457200" indent="-457200">
              <a:lnSpc>
                <a:spcPct val="170000"/>
              </a:lnSpc>
              <a:buFont typeface="+mj-lt"/>
              <a:buAutoNum type="arabicPeriod" startAt="4"/>
              <a:tabLst>
                <a:tab pos="3408363" algn="l"/>
              </a:tabLst>
            </a:pPr>
            <a:r>
              <a:rPr lang="en-US" sz="1600" dirty="0"/>
              <a:t>Go to the IPV4 tab, select manual and type the following. Click Apply.</a:t>
            </a:r>
          </a:p>
          <a:p>
            <a:pPr marL="457200" indent="-457200">
              <a:lnSpc>
                <a:spcPct val="170000"/>
              </a:lnSpc>
              <a:buFont typeface="+mj-lt"/>
              <a:buAutoNum type="arabicPeriod" startAt="4"/>
              <a:tabLst>
                <a:tab pos="3408363" algn="l"/>
              </a:tabLst>
            </a:pPr>
            <a:endParaRPr lang="en-US" sz="1600" dirty="0"/>
          </a:p>
          <a:p>
            <a:pPr marL="342900" indent="-342900">
              <a:lnSpc>
                <a:spcPct val="150000"/>
              </a:lnSpc>
              <a:buFont typeface="+mj-lt"/>
              <a:buAutoNum type="arabicPeriod" startAt="4"/>
              <a:tabLst>
                <a:tab pos="3408363" algn="l"/>
              </a:tabLst>
            </a:pPr>
            <a:endParaRPr lang="en-US" sz="2800" dirty="0"/>
          </a:p>
          <a:p>
            <a:pPr marL="342900" indent="-342900">
              <a:lnSpc>
                <a:spcPct val="150000"/>
              </a:lnSpc>
              <a:buFont typeface="+mj-lt"/>
              <a:buAutoNum type="arabicPeriod" startAt="4"/>
              <a:tabLst>
                <a:tab pos="3408363" algn="l"/>
              </a:tabLst>
            </a:pPr>
            <a:endParaRPr lang="en-US" sz="2800" dirty="0"/>
          </a:p>
        </p:txBody>
      </p:sp>
      <p:sp>
        <p:nvSpPr>
          <p:cNvPr id="3" name="Content Placeholder 2">
            <a:extLst>
              <a:ext uri="{FF2B5EF4-FFF2-40B4-BE49-F238E27FC236}">
                <a16:creationId xmlns:a16="http://schemas.microsoft.com/office/drawing/2014/main" id="{8F3871E5-5235-1916-41A6-C6672AA59B96}"/>
              </a:ext>
            </a:extLst>
          </p:cNvPr>
          <p:cNvSpPr>
            <a:spLocks noGrp="1"/>
          </p:cNvSpPr>
          <p:nvPr>
            <p:ph sz="half" idx="2"/>
          </p:nvPr>
        </p:nvSpPr>
        <p:spPr>
          <a:xfrm>
            <a:off x="6172200" y="1825625"/>
            <a:ext cx="5181600" cy="5032374"/>
          </a:xfrm>
        </p:spPr>
        <p:txBody>
          <a:bodyPr/>
          <a:lstStyle/>
          <a:p>
            <a:pPr marL="457200" indent="-457200">
              <a:lnSpc>
                <a:spcPct val="150000"/>
              </a:lnSpc>
              <a:buFont typeface="+mj-lt"/>
              <a:buAutoNum type="arabicPeriod" startAt="5"/>
            </a:pPr>
            <a:r>
              <a:rPr lang="en-US" sz="1400" dirty="0"/>
              <a:t>Reset the adapter by turning on and off the slider on the side of the “gear” figure.</a:t>
            </a:r>
          </a:p>
          <a:p>
            <a:pPr marL="457200" indent="-457200">
              <a:lnSpc>
                <a:spcPct val="150000"/>
              </a:lnSpc>
              <a:buFont typeface="+mj-lt"/>
              <a:buAutoNum type="arabicPeriod" startAt="5"/>
            </a:pPr>
            <a:endParaRPr lang="en-US" sz="1400" dirty="0"/>
          </a:p>
          <a:p>
            <a:pPr marL="457200" indent="-457200">
              <a:lnSpc>
                <a:spcPct val="150000"/>
              </a:lnSpc>
              <a:buFont typeface="+mj-lt"/>
              <a:buAutoNum type="arabicPeriod" startAt="5"/>
            </a:pPr>
            <a:endParaRPr lang="en-US" sz="1400" dirty="0"/>
          </a:p>
          <a:p>
            <a:pPr marL="457200" indent="-457200">
              <a:lnSpc>
                <a:spcPct val="150000"/>
              </a:lnSpc>
              <a:buFont typeface="+mj-lt"/>
              <a:buAutoNum type="arabicPeriod" startAt="5"/>
            </a:pPr>
            <a:endParaRPr lang="en-US" sz="1400" dirty="0"/>
          </a:p>
          <a:p>
            <a:pPr marL="457200" indent="-457200">
              <a:lnSpc>
                <a:spcPct val="150000"/>
              </a:lnSpc>
              <a:buFont typeface="+mj-lt"/>
              <a:buAutoNum type="arabicPeriod" startAt="5"/>
            </a:pPr>
            <a:endParaRPr lang="en-US" sz="1400" dirty="0"/>
          </a:p>
          <a:p>
            <a:pPr marL="457200" indent="-457200">
              <a:lnSpc>
                <a:spcPct val="150000"/>
              </a:lnSpc>
              <a:buFont typeface="+mj-lt"/>
              <a:buAutoNum type="arabicPeriod" startAt="5"/>
            </a:pPr>
            <a:endParaRPr lang="en-US" sz="1400" dirty="0"/>
          </a:p>
          <a:p>
            <a:pPr marL="457200" indent="-457200">
              <a:lnSpc>
                <a:spcPct val="150000"/>
              </a:lnSpc>
              <a:buFont typeface="+mj-lt"/>
              <a:buAutoNum type="arabicPeriod" startAt="5"/>
            </a:pPr>
            <a:r>
              <a:rPr lang="en-US" sz="1400" dirty="0"/>
              <a:t>Check your IP Address again using “</a:t>
            </a:r>
            <a:r>
              <a:rPr lang="en-US" sz="1400" dirty="0" err="1"/>
              <a:t>ifconfig</a:t>
            </a:r>
            <a:r>
              <a:rPr lang="en-US" sz="1400" dirty="0"/>
              <a:t>”</a:t>
            </a:r>
          </a:p>
          <a:p>
            <a:pPr marL="457200" indent="-457200">
              <a:buFont typeface="+mj-lt"/>
              <a:buAutoNum type="arabicPeriod" startAt="5"/>
            </a:pPr>
            <a:endParaRPr lang="en-GB" sz="2000" dirty="0">
              <a:latin typeface="Nexa-Bold" panose="01000000000000000000" pitchFamily="2" charset="0"/>
            </a:endParaRPr>
          </a:p>
        </p:txBody>
      </p:sp>
      <p:sp>
        <p:nvSpPr>
          <p:cNvPr id="4" name="Title 3">
            <a:extLst>
              <a:ext uri="{FF2B5EF4-FFF2-40B4-BE49-F238E27FC236}">
                <a16:creationId xmlns:a16="http://schemas.microsoft.com/office/drawing/2014/main" id="{59534FCD-0637-D69D-6E80-648F73C96ED8}"/>
              </a:ext>
            </a:extLst>
          </p:cNvPr>
          <p:cNvSpPr>
            <a:spLocks noGrp="1"/>
          </p:cNvSpPr>
          <p:nvPr>
            <p:ph type="title"/>
          </p:nvPr>
        </p:nvSpPr>
        <p:spPr/>
        <p:txBody>
          <a:bodyPr/>
          <a:lstStyle/>
          <a:p>
            <a:r>
              <a:rPr lang="en-GB" dirty="0"/>
              <a:t>Activity 4</a:t>
            </a:r>
          </a:p>
        </p:txBody>
      </p:sp>
      <p:pic>
        <p:nvPicPr>
          <p:cNvPr id="14" name="Picture 13">
            <a:extLst>
              <a:ext uri="{FF2B5EF4-FFF2-40B4-BE49-F238E27FC236}">
                <a16:creationId xmlns:a16="http://schemas.microsoft.com/office/drawing/2014/main" id="{CEB3F002-F164-6D31-93C8-37498495B30E}"/>
              </a:ext>
            </a:extLst>
          </p:cNvPr>
          <p:cNvPicPr>
            <a:picLocks noChangeAspect="1"/>
          </p:cNvPicPr>
          <p:nvPr/>
        </p:nvPicPr>
        <p:blipFill>
          <a:blip r:embed="rId4"/>
          <a:stretch>
            <a:fillRect/>
          </a:stretch>
        </p:blipFill>
        <p:spPr>
          <a:xfrm>
            <a:off x="6557369" y="2667000"/>
            <a:ext cx="3992162" cy="2098760"/>
          </a:xfrm>
          <a:prstGeom prst="rect">
            <a:avLst/>
          </a:prstGeom>
        </p:spPr>
      </p:pic>
      <p:sp>
        <p:nvSpPr>
          <p:cNvPr id="16" name="Oval 15">
            <a:extLst>
              <a:ext uri="{FF2B5EF4-FFF2-40B4-BE49-F238E27FC236}">
                <a16:creationId xmlns:a16="http://schemas.microsoft.com/office/drawing/2014/main" id="{1D352DF8-AD6A-4382-11A4-DE4A0A37A416}"/>
              </a:ext>
            </a:extLst>
          </p:cNvPr>
          <p:cNvSpPr/>
          <p:nvPr/>
        </p:nvSpPr>
        <p:spPr>
          <a:xfrm>
            <a:off x="9391041" y="3558251"/>
            <a:ext cx="897531" cy="392619"/>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20" name="Oval 19">
            <a:extLst>
              <a:ext uri="{FF2B5EF4-FFF2-40B4-BE49-F238E27FC236}">
                <a16:creationId xmlns:a16="http://schemas.microsoft.com/office/drawing/2014/main" id="{52E1AFC6-57FA-5390-8F9C-72EA27D637FF}"/>
              </a:ext>
            </a:extLst>
          </p:cNvPr>
          <p:cNvSpPr/>
          <p:nvPr/>
        </p:nvSpPr>
        <p:spPr>
          <a:xfrm>
            <a:off x="838200" y="4914053"/>
            <a:ext cx="3990975" cy="848572"/>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7" name="Picture 6">
            <a:extLst>
              <a:ext uri="{FF2B5EF4-FFF2-40B4-BE49-F238E27FC236}">
                <a16:creationId xmlns:a16="http://schemas.microsoft.com/office/drawing/2014/main" id="{1990BB33-1808-7184-173B-1705B7809763}"/>
              </a:ext>
            </a:extLst>
          </p:cNvPr>
          <p:cNvPicPr>
            <a:picLocks noChangeAspect="1"/>
          </p:cNvPicPr>
          <p:nvPr/>
        </p:nvPicPr>
        <p:blipFill>
          <a:blip r:embed="rId5"/>
          <a:stretch>
            <a:fillRect/>
          </a:stretch>
        </p:blipFill>
        <p:spPr>
          <a:xfrm>
            <a:off x="6462119" y="5456986"/>
            <a:ext cx="4632355" cy="1117215"/>
          </a:xfrm>
          <a:prstGeom prst="rect">
            <a:avLst/>
          </a:prstGeom>
        </p:spPr>
      </p:pic>
      <p:sp>
        <p:nvSpPr>
          <p:cNvPr id="8" name="Oval 7">
            <a:extLst>
              <a:ext uri="{FF2B5EF4-FFF2-40B4-BE49-F238E27FC236}">
                <a16:creationId xmlns:a16="http://schemas.microsoft.com/office/drawing/2014/main" id="{BBD3C041-72A4-E9C0-CD15-D4936CDCB008}"/>
              </a:ext>
            </a:extLst>
          </p:cNvPr>
          <p:cNvSpPr/>
          <p:nvPr/>
        </p:nvSpPr>
        <p:spPr>
          <a:xfrm>
            <a:off x="6841962" y="5553438"/>
            <a:ext cx="1310281" cy="309753"/>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1778120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79E50-45BF-7ED3-8415-529227FD892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1B91EC-DE9C-37C1-2FCA-B4063C854705}"/>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F072ACC3-5516-8E86-01B4-B4F95BA4DF0E}"/>
              </a:ext>
            </a:extLst>
          </p:cNvPr>
          <p:cNvSpPr>
            <a:spLocks noGrp="1"/>
          </p:cNvSpPr>
          <p:nvPr>
            <p:ph sz="half" idx="2"/>
          </p:nvPr>
        </p:nvSpPr>
        <p:spPr/>
        <p:txBody>
          <a:bodyPr/>
          <a:lstStyle/>
          <a:p>
            <a:pPr>
              <a:lnSpc>
                <a:spcPct val="150000"/>
              </a:lnSpc>
            </a:pPr>
            <a:r>
              <a:rPr lang="en-US" sz="1400" dirty="0"/>
              <a:t>Open another terminal and type the following.</a:t>
            </a:r>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US" sz="1400" dirty="0"/>
              <a:t>Echo the topic “</a:t>
            </a:r>
            <a:r>
              <a:rPr lang="pt-BR" sz="1400" dirty="0"/>
              <a:t>/button_state</a:t>
            </a:r>
            <a:r>
              <a:rPr lang="en-US" sz="1400" dirty="0"/>
              <a:t>” . Press the Button! </a:t>
            </a:r>
          </a:p>
          <a:p>
            <a:pPr>
              <a:lnSpc>
                <a:spcPct val="150000"/>
              </a:lnSpc>
            </a:pPr>
            <a:endParaRPr lang="en-US" sz="1400" dirty="0"/>
          </a:p>
          <a:p>
            <a:endParaRPr lang="en-GB" dirty="0"/>
          </a:p>
        </p:txBody>
      </p:sp>
      <p:sp>
        <p:nvSpPr>
          <p:cNvPr id="4" name="Title 3">
            <a:extLst>
              <a:ext uri="{FF2B5EF4-FFF2-40B4-BE49-F238E27FC236}">
                <a16:creationId xmlns:a16="http://schemas.microsoft.com/office/drawing/2014/main" id="{B53B87C5-1AAC-41BD-16C8-3F2B802FD1F5}"/>
              </a:ext>
            </a:extLst>
          </p:cNvPr>
          <p:cNvSpPr>
            <a:spLocks noGrp="1"/>
          </p:cNvSpPr>
          <p:nvPr>
            <p:ph type="title"/>
          </p:nvPr>
        </p:nvSpPr>
        <p:spPr/>
        <p:txBody>
          <a:bodyPr/>
          <a:lstStyle/>
          <a:p>
            <a:r>
              <a:rPr lang="en-GB" dirty="0"/>
              <a:t>Activity 3</a:t>
            </a:r>
          </a:p>
        </p:txBody>
      </p:sp>
      <p:sp>
        <p:nvSpPr>
          <p:cNvPr id="6" name="Rectangle 3">
            <a:extLst>
              <a:ext uri="{FF2B5EF4-FFF2-40B4-BE49-F238E27FC236}">
                <a16:creationId xmlns:a16="http://schemas.microsoft.com/office/drawing/2014/main" id="{DE6482D6-0C87-0903-AE39-3ED4BD44BAF4}"/>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udp4 --port 8888</a:t>
            </a:r>
            <a:endParaRPr lang="en-US" sz="1100" dirty="0">
              <a:latin typeface="Consolas" panose="020B0609020204030204" pitchFamily="49" charset="0"/>
            </a:endParaRPr>
          </a:p>
        </p:txBody>
      </p:sp>
      <p:pic>
        <p:nvPicPr>
          <p:cNvPr id="5" name="Picture 4">
            <a:extLst>
              <a:ext uri="{FF2B5EF4-FFF2-40B4-BE49-F238E27FC236}">
                <a16:creationId xmlns:a16="http://schemas.microsoft.com/office/drawing/2014/main" id="{A0C242CA-CB5B-6B1A-DFD1-7A586D00CFEA}"/>
              </a:ext>
            </a:extLst>
          </p:cNvPr>
          <p:cNvPicPr>
            <a:picLocks noChangeAspect="1"/>
          </p:cNvPicPr>
          <p:nvPr/>
        </p:nvPicPr>
        <p:blipFill>
          <a:blip r:embed="rId3"/>
          <a:stretch>
            <a:fillRect/>
          </a:stretch>
        </p:blipFill>
        <p:spPr>
          <a:xfrm>
            <a:off x="1288656" y="3755437"/>
            <a:ext cx="3230296" cy="2901791"/>
          </a:xfrm>
          <a:prstGeom prst="rect">
            <a:avLst/>
          </a:prstGeom>
        </p:spPr>
      </p:pic>
      <p:sp>
        <p:nvSpPr>
          <p:cNvPr id="10" name="Rectangle 3">
            <a:extLst>
              <a:ext uri="{FF2B5EF4-FFF2-40B4-BE49-F238E27FC236}">
                <a16:creationId xmlns:a16="http://schemas.microsoft.com/office/drawing/2014/main" id="{4ECAAB2D-9552-C6DC-DAF3-9959E4F0DDCB}"/>
              </a:ext>
            </a:extLst>
          </p:cNvPr>
          <p:cNvSpPr>
            <a:spLocks noChangeArrowheads="1"/>
          </p:cNvSpPr>
          <p:nvPr/>
        </p:nvSpPr>
        <p:spPr bwMode="auto">
          <a:xfrm>
            <a:off x="6096000" y="2426737"/>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sp>
        <p:nvSpPr>
          <p:cNvPr id="13" name="Rectangle 3">
            <a:extLst>
              <a:ext uri="{FF2B5EF4-FFF2-40B4-BE49-F238E27FC236}">
                <a16:creationId xmlns:a16="http://schemas.microsoft.com/office/drawing/2014/main" id="{5BC32C4D-A67E-8A16-EA58-232230F7BC14}"/>
              </a:ext>
            </a:extLst>
          </p:cNvPr>
          <p:cNvSpPr>
            <a:spLocks noChangeArrowheads="1"/>
          </p:cNvSpPr>
          <p:nvPr/>
        </p:nvSpPr>
        <p:spPr bwMode="auto">
          <a:xfrm>
            <a:off x="6172200" y="4050835"/>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a:t>
            </a:r>
            <a:r>
              <a:rPr lang="en-GB" sz="1100" dirty="0">
                <a:latin typeface="Consolas" panose="020B0609020204030204" pitchFamily="49" charset="0"/>
              </a:rPr>
              <a:t> ros2 topic echo /std_msgs_msg_Int32 </a:t>
            </a:r>
          </a:p>
        </p:txBody>
      </p:sp>
      <p:pic>
        <p:nvPicPr>
          <p:cNvPr id="8" name="Picture 7">
            <a:extLst>
              <a:ext uri="{FF2B5EF4-FFF2-40B4-BE49-F238E27FC236}">
                <a16:creationId xmlns:a16="http://schemas.microsoft.com/office/drawing/2014/main" id="{B00B842F-01E3-22ED-0E59-2B4101808E9D}"/>
              </a:ext>
            </a:extLst>
          </p:cNvPr>
          <p:cNvPicPr>
            <a:picLocks noChangeAspect="1"/>
          </p:cNvPicPr>
          <p:nvPr/>
        </p:nvPicPr>
        <p:blipFill>
          <a:blip r:embed="rId4"/>
          <a:stretch>
            <a:fillRect/>
          </a:stretch>
        </p:blipFill>
        <p:spPr>
          <a:xfrm>
            <a:off x="6814865" y="2746709"/>
            <a:ext cx="3896269" cy="666843"/>
          </a:xfrm>
          <a:prstGeom prst="rect">
            <a:avLst/>
          </a:prstGeom>
        </p:spPr>
      </p:pic>
      <p:pic>
        <p:nvPicPr>
          <p:cNvPr id="14" name="Picture 13">
            <a:extLst>
              <a:ext uri="{FF2B5EF4-FFF2-40B4-BE49-F238E27FC236}">
                <a16:creationId xmlns:a16="http://schemas.microsoft.com/office/drawing/2014/main" id="{0F9743AC-CC39-3492-7CC3-B94B601DFA63}"/>
              </a:ext>
            </a:extLst>
          </p:cNvPr>
          <p:cNvPicPr>
            <a:picLocks noChangeAspect="1"/>
          </p:cNvPicPr>
          <p:nvPr/>
        </p:nvPicPr>
        <p:blipFill>
          <a:blip r:embed="rId5"/>
          <a:stretch>
            <a:fillRect/>
          </a:stretch>
        </p:blipFill>
        <p:spPr>
          <a:xfrm>
            <a:off x="6125169" y="4613943"/>
            <a:ext cx="5275659" cy="1288037"/>
          </a:xfrm>
          <a:prstGeom prst="rect">
            <a:avLst/>
          </a:prstGeom>
        </p:spPr>
      </p:pic>
    </p:spTree>
    <p:extLst>
      <p:ext uri="{BB962C8B-B14F-4D97-AF65-F5344CB8AC3E}">
        <p14:creationId xmlns:p14="http://schemas.microsoft.com/office/powerpoint/2010/main" val="648230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774667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T&amp;C</a:t>
            </a:r>
          </a:p>
        </p:txBody>
      </p:sp>
      <p:sp>
        <p:nvSpPr>
          <p:cNvPr id="3" name="Subtitle 2">
            <a:extLst>
              <a:ext uri="{FF2B5EF4-FFF2-40B4-BE49-F238E27FC236}">
                <a16:creationId xmlns:a16="http://schemas.microsoft.com/office/drawing/2014/main" id="{0DF30728-853D-CB16-E6B8-3F0812CE4D97}"/>
              </a:ext>
            </a:extLst>
          </p:cNvPr>
          <p:cNvSpPr>
            <a:spLocks noGrp="1"/>
          </p:cNvSpPr>
          <p:nvPr>
            <p:ph type="subTitle" idx="1"/>
          </p:nvPr>
        </p:nvSpPr>
        <p:spPr/>
        <p:txBody>
          <a:bodyPr/>
          <a:lstStyle/>
          <a:p>
            <a:r>
              <a:rPr lang="en-GB" dirty="0"/>
              <a:t>Terms and conditions</a:t>
            </a:r>
          </a:p>
        </p:txBody>
      </p:sp>
    </p:spTree>
    <p:extLst>
      <p:ext uri="{BB962C8B-B14F-4D97-AF65-F5344CB8AC3E}">
        <p14:creationId xmlns:p14="http://schemas.microsoft.com/office/powerpoint/2010/main" val="40283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6A80-AE02-89F9-C377-0834733824BA}"/>
              </a:ext>
            </a:extLst>
          </p:cNvPr>
          <p:cNvSpPr>
            <a:spLocks noGrp="1"/>
          </p:cNvSpPr>
          <p:nvPr>
            <p:ph type="title"/>
          </p:nvPr>
        </p:nvSpPr>
        <p:spPr/>
        <p:txBody>
          <a:bodyPr/>
          <a:lstStyle/>
          <a:p>
            <a:r>
              <a:rPr lang="en-GB" dirty="0"/>
              <a:t>Terms and conditions</a:t>
            </a:r>
          </a:p>
        </p:txBody>
      </p:sp>
      <p:sp>
        <p:nvSpPr>
          <p:cNvPr id="3" name="Content Placeholder 2">
            <a:extLst>
              <a:ext uri="{FF2B5EF4-FFF2-40B4-BE49-F238E27FC236}">
                <a16:creationId xmlns:a16="http://schemas.microsoft.com/office/drawing/2014/main" id="{F5AD3413-1B06-B2E0-59AA-F6B78AB70A94}"/>
              </a:ext>
            </a:extLst>
          </p:cNvPr>
          <p:cNvSpPr>
            <a:spLocks noGrp="1"/>
          </p:cNvSpPr>
          <p:nvPr>
            <p:ph idx="1"/>
          </p:nvPr>
        </p:nvSpPr>
        <p:spPr/>
        <p:txBody>
          <a:bodyPr>
            <a:normAutofit/>
          </a:bodyPr>
          <a:lstStyle/>
          <a:p>
            <a:pPr algn="l">
              <a:lnSpc>
                <a:spcPct val="150000"/>
              </a:lnSpc>
            </a:pPr>
            <a:r>
              <a:rPr lang="en-GB" sz="1400" b="0" i="1" dirty="0">
                <a:solidFill>
                  <a:srgbClr val="1F2328"/>
                </a:solidFill>
                <a:effectLst/>
                <a:latin typeface="Nexa ExtraLight" panose="01000000000000000000" pitchFamily="2" charset="0"/>
              </a:rPr>
              <a:t>THE PIECES, IMAGES, VIDEOS, DOCUMENTATION, ETC. SHOWN HERE ARE FOR INFORMATIVE PURPOSES ONLY. THE DESIGN IS PROPRIETARY AND CONFIDENTIAL TO MANCHESTER ROBOTICS LTD. (MCR2). THE INFORMATION, CODE, SIMULATORS, DRAWINGS, VIDEOS PRESENTATIONS ETC. CONTAINED IN THIS PRESENTATION IS THE SOLE PROPERTY OF MANCHESTER ROBOTICS LTD. ANY REPRODUCTION, RESELL, REDISTRIBUTION OR USAGE IN PART OR AS A WHOLE WITHOUT THE WRITTEN PERMISSION OF MANCHESTER ROBOTICS LTD. IS STRICTLY PROHIBITED.</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THIS PRESENTATION MAY CONTAIN LINKS TO OTHER WEBSITES OR CONTENT BELONGING TO OR ORIGINATING FROM THIRD PARTIES OR LINKS TO WEBSITES AND FEATURES IN BANNERS OR OTHER ADVERTISING. SUCH EXTERNAL LINKS ARE NOT INVESTIGATED, MONITORED, OR CHECKED FOR ACCURACY, ADEQUACY, VALIDITY, RELIABILITY, AVAILABILITY OR COMPLETENESS BY US.</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WE DO NOT WARRANT, ENDORSE, GUARANTEE, OR ASSUME RESPONSIBILITY FOR THE ACCURACY OR RELIABILITY OF ANY INFORMATION OFFERED BY THIRD-PARTY WEBSITES LINKED THROUGH THE SITE OR ANY WEBSITE OR FEATURE LINKED IN ANY BANNER OR OTHER ADVERTISING.</a:t>
            </a:r>
            <a:endParaRPr lang="en-GB" sz="1400" b="0" i="0" dirty="0">
              <a:solidFill>
                <a:srgbClr val="1F2328"/>
              </a:solidFill>
              <a:effectLst/>
              <a:latin typeface="Nexa ExtraLight" panose="01000000000000000000" pitchFamily="2" charset="0"/>
            </a:endParaRPr>
          </a:p>
          <a:p>
            <a:endParaRPr lang="en-GB" dirty="0"/>
          </a:p>
        </p:txBody>
      </p:sp>
    </p:spTree>
    <p:extLst>
      <p:ext uri="{BB962C8B-B14F-4D97-AF65-F5344CB8AC3E}">
        <p14:creationId xmlns:p14="http://schemas.microsoft.com/office/powerpoint/2010/main" val="248384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A647-8CAF-7176-BFD0-C2C8655406A6}"/>
              </a:ext>
            </a:extLst>
          </p:cNvPr>
          <p:cNvSpPr>
            <a:spLocks noGrp="1"/>
          </p:cNvSpPr>
          <p:nvPr>
            <p:ph type="ctrTitle"/>
          </p:nvPr>
        </p:nvSpPr>
        <p:spPr>
          <a:xfrm>
            <a:off x="406206" y="2767280"/>
            <a:ext cx="3864780" cy="1323439"/>
          </a:xfrm>
        </p:spPr>
        <p:txBody>
          <a:bodyPr>
            <a:normAutofit fontScale="90000"/>
          </a:bodyPr>
          <a:lstStyle/>
          <a:p>
            <a:r>
              <a:rPr lang="en-GB" dirty="0"/>
              <a:t>Micro-ROS Communication</a:t>
            </a:r>
          </a:p>
        </p:txBody>
      </p:sp>
      <p:sp>
        <p:nvSpPr>
          <p:cNvPr id="3" name="Subtitle 2">
            <a:extLst>
              <a:ext uri="{FF2B5EF4-FFF2-40B4-BE49-F238E27FC236}">
                <a16:creationId xmlns:a16="http://schemas.microsoft.com/office/drawing/2014/main" id="{1435F319-CC6B-7F45-502C-608288D8E4F7}"/>
              </a:ext>
            </a:extLst>
          </p:cNvPr>
          <p:cNvSpPr>
            <a:spLocks noGrp="1"/>
          </p:cNvSpPr>
          <p:nvPr>
            <p:ph type="subTitle" idx="1"/>
          </p:nvPr>
        </p:nvSpPr>
        <p:spPr/>
        <p:txBody>
          <a:bodyPr/>
          <a:lstStyle/>
          <a:p>
            <a:r>
              <a:rPr lang="en-GB" dirty="0"/>
              <a:t>MCU Programming</a:t>
            </a:r>
          </a:p>
        </p:txBody>
      </p:sp>
    </p:spTree>
    <p:extLst>
      <p:ext uri="{BB962C8B-B14F-4D97-AF65-F5344CB8AC3E}">
        <p14:creationId xmlns:p14="http://schemas.microsoft.com/office/powerpoint/2010/main" val="123800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5C3DF-DBA0-8650-B8F4-49C04CEF4A94}"/>
              </a:ext>
            </a:extLst>
          </p:cNvPr>
          <p:cNvSpPr>
            <a:spLocks noGrp="1"/>
          </p:cNvSpPr>
          <p:nvPr>
            <p:ph sz="half" idx="1"/>
          </p:nvPr>
        </p:nvSpPr>
        <p:spPr>
          <a:xfrm>
            <a:off x="838200" y="1825624"/>
            <a:ext cx="5181600" cy="4841875"/>
          </a:xfrm>
        </p:spPr>
        <p:txBody>
          <a:bodyPr>
            <a:normAutofit fontScale="47500" lnSpcReduction="20000"/>
          </a:bodyPr>
          <a:lstStyle/>
          <a:p>
            <a:pPr marL="0" indent="0">
              <a:lnSpc>
                <a:spcPct val="150000"/>
              </a:lnSpc>
              <a:buNone/>
            </a:pPr>
            <a:r>
              <a:rPr lang="en-US" sz="3200" dirty="0">
                <a:latin typeface="Nexa-Bold" panose="01000000000000000000" pitchFamily="2" charset="0"/>
              </a:rPr>
              <a:t>General information</a:t>
            </a:r>
            <a:endParaRPr lang="en-US" sz="3200" dirty="0"/>
          </a:p>
          <a:p>
            <a:pPr>
              <a:lnSpc>
                <a:spcPct val="150000"/>
              </a:lnSpc>
            </a:pPr>
            <a:r>
              <a:rPr lang="en-US" sz="2900" dirty="0"/>
              <a:t>As stated before, STM32, Arduino and ESP32 are some of the most used development platforms because of their ease of use.</a:t>
            </a:r>
          </a:p>
          <a:p>
            <a:pPr>
              <a:lnSpc>
                <a:spcPct val="150000"/>
              </a:lnSpc>
            </a:pPr>
            <a:r>
              <a:rPr lang="en-US" sz="2900" dirty="0"/>
              <a:t>Arduino and ESP32 boards can be programmed using the Arduino IDE.</a:t>
            </a:r>
          </a:p>
          <a:p>
            <a:pPr>
              <a:lnSpc>
                <a:spcPct val="150000"/>
              </a:lnSpc>
            </a:pPr>
            <a:r>
              <a:rPr lang="en-US" sz="2900" dirty="0"/>
              <a:t>For all the activities and challenges in this session, the Arduino IDE will be used for programming (Other IDE’s can be used such as Platform IO).</a:t>
            </a:r>
          </a:p>
          <a:p>
            <a:pPr>
              <a:lnSpc>
                <a:spcPct val="150000"/>
              </a:lnSpc>
            </a:pPr>
            <a:r>
              <a:rPr lang="en-US" sz="2900" dirty="0"/>
              <a:t>The activities and challenges shown in this presentation will be performed using a ESP32 WROOM or a </a:t>
            </a:r>
            <a:r>
              <a:rPr lang="en-US" sz="2900" b="1" dirty="0"/>
              <a:t>MCR2 Hackerboard</a:t>
            </a:r>
            <a:r>
              <a:rPr lang="en-US" sz="2900" dirty="0"/>
              <a:t>.</a:t>
            </a:r>
          </a:p>
          <a:p>
            <a:pPr>
              <a:lnSpc>
                <a:spcPct val="150000"/>
              </a:lnSpc>
            </a:pPr>
            <a:r>
              <a:rPr lang="en-US" sz="2900" dirty="0"/>
              <a:t>Please refer to the prerequisites of this session for the complete list of required components.</a:t>
            </a:r>
          </a:p>
          <a:p>
            <a:pPr>
              <a:lnSpc>
                <a:spcPct val="150000"/>
              </a:lnSpc>
            </a:pPr>
            <a:endParaRPr lang="en-GB" dirty="0"/>
          </a:p>
        </p:txBody>
      </p:sp>
      <p:pic>
        <p:nvPicPr>
          <p:cNvPr id="6" name="Content Placeholder 5" descr="A group of electronic components&#10;&#10;Description automatically generated">
            <a:extLst>
              <a:ext uri="{FF2B5EF4-FFF2-40B4-BE49-F238E27FC236}">
                <a16:creationId xmlns:a16="http://schemas.microsoft.com/office/drawing/2014/main" id="{4AFAE6D3-FD43-24A8-3B0E-49055E4E4A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543969"/>
            <a:ext cx="5181600" cy="2914649"/>
          </a:xfrm>
        </p:spPr>
      </p:pic>
      <p:sp>
        <p:nvSpPr>
          <p:cNvPr id="4" name="Title 3">
            <a:extLst>
              <a:ext uri="{FF2B5EF4-FFF2-40B4-BE49-F238E27FC236}">
                <a16:creationId xmlns:a16="http://schemas.microsoft.com/office/drawing/2014/main" id="{D08C311F-415E-B33D-93C2-892D8B1CBADC}"/>
              </a:ext>
            </a:extLst>
          </p:cNvPr>
          <p:cNvSpPr>
            <a:spLocks noGrp="1"/>
          </p:cNvSpPr>
          <p:nvPr>
            <p:ph type="title"/>
          </p:nvPr>
        </p:nvSpPr>
        <p:spPr/>
        <p:txBody>
          <a:bodyPr/>
          <a:lstStyle/>
          <a:p>
            <a:r>
              <a:rPr lang="en-GB" dirty="0"/>
              <a:t>MCU Programming</a:t>
            </a:r>
          </a:p>
        </p:txBody>
      </p:sp>
    </p:spTree>
    <p:extLst>
      <p:ext uri="{BB962C8B-B14F-4D97-AF65-F5344CB8AC3E}">
        <p14:creationId xmlns:p14="http://schemas.microsoft.com/office/powerpoint/2010/main" val="3073854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EF145F-A074-2039-B1B5-F68CD5383B98}"/>
              </a:ext>
            </a:extLst>
          </p:cNvPr>
          <p:cNvPicPr>
            <a:picLocks noGrp="1" noChangeAspect="1"/>
          </p:cNvPicPr>
          <p:nvPr>
            <p:ph sz="half" idx="1"/>
          </p:nvPr>
        </p:nvPicPr>
        <p:blipFill>
          <a:blip r:embed="rId2"/>
          <a:stretch>
            <a:fillRect/>
          </a:stretch>
        </p:blipFill>
        <p:spPr>
          <a:xfrm>
            <a:off x="45615" y="2314575"/>
            <a:ext cx="5974186" cy="3363737"/>
          </a:xfrm>
        </p:spPr>
      </p:pic>
      <p:sp>
        <p:nvSpPr>
          <p:cNvPr id="3" name="Content Placeholder 2">
            <a:extLst>
              <a:ext uri="{FF2B5EF4-FFF2-40B4-BE49-F238E27FC236}">
                <a16:creationId xmlns:a16="http://schemas.microsoft.com/office/drawing/2014/main" id="{28FD3FD1-ADC7-E9CB-E4EF-05F7601DE870}"/>
              </a:ext>
            </a:extLst>
          </p:cNvPr>
          <p:cNvSpPr>
            <a:spLocks noGrp="1"/>
          </p:cNvSpPr>
          <p:nvPr>
            <p:ph sz="half" idx="2"/>
          </p:nvPr>
        </p:nvSpPr>
        <p:spPr/>
        <p:txBody>
          <a:bodyPr>
            <a:normAutofit/>
          </a:bodyPr>
          <a:lstStyle/>
          <a:p>
            <a:pPr marL="0" indent="0">
              <a:lnSpc>
                <a:spcPct val="150000"/>
              </a:lnSpc>
              <a:buNone/>
            </a:pPr>
            <a:r>
              <a:rPr lang="en-US" sz="2000" dirty="0">
                <a:latin typeface="Nexa-Bold" panose="01000000000000000000" pitchFamily="2" charset="0"/>
              </a:rPr>
              <a:t>Arduino IDE</a:t>
            </a:r>
            <a:endParaRPr lang="en-US" sz="2000" dirty="0">
              <a:hlinkClick r:id="rId3">
                <a:extLst>
                  <a:ext uri="{A12FA001-AC4F-418D-AE19-62706E023703}">
                    <ahyp:hlinkClr xmlns:ahyp="http://schemas.microsoft.com/office/drawing/2018/hyperlinkcolor" val="tx"/>
                  </a:ext>
                </a:extLst>
              </a:hlinkClick>
            </a:endParaRPr>
          </a:p>
          <a:p>
            <a:pPr>
              <a:lnSpc>
                <a:spcPct val="150000"/>
              </a:lnSpc>
            </a:pPr>
            <a:r>
              <a:rPr lang="en-US" sz="1400" dirty="0"/>
              <a:t>An IDE, or Integrated Development Environment, helps programmers' productivity by combining common activities of writing software into a single application: editing source code, building executables, and debugging.</a:t>
            </a:r>
          </a:p>
          <a:p>
            <a:pPr>
              <a:lnSpc>
                <a:spcPct val="150000"/>
              </a:lnSpc>
            </a:pPr>
            <a:r>
              <a:rPr lang="en-GB" sz="1400" dirty="0"/>
              <a:t>Arduino IDE supports C and C++ programming languages.</a:t>
            </a:r>
          </a:p>
          <a:p>
            <a:pPr>
              <a:lnSpc>
                <a:spcPct val="150000"/>
              </a:lnSpc>
            </a:pPr>
            <a:r>
              <a:rPr lang="en-US" sz="1400" dirty="0"/>
              <a:t>A sketch is a program written with the Arduino IDE. </a:t>
            </a:r>
          </a:p>
          <a:p>
            <a:pPr>
              <a:lnSpc>
                <a:spcPct val="150000"/>
              </a:lnSpc>
            </a:pPr>
            <a:r>
              <a:rPr lang="en-US" sz="1400" dirty="0"/>
              <a:t>Sketches are saved on the development computer as text files with the file extension .</a:t>
            </a:r>
            <a:r>
              <a:rPr lang="en-US" sz="1400" dirty="0" err="1"/>
              <a:t>ino</a:t>
            </a:r>
            <a:r>
              <a:rPr lang="en-US" sz="1400" dirty="0"/>
              <a:t>.</a:t>
            </a:r>
            <a:r>
              <a:rPr lang="en-GB" sz="1400" dirty="0"/>
              <a:t> </a:t>
            </a:r>
          </a:p>
        </p:txBody>
      </p:sp>
      <p:sp>
        <p:nvSpPr>
          <p:cNvPr id="4" name="Title 3">
            <a:extLst>
              <a:ext uri="{FF2B5EF4-FFF2-40B4-BE49-F238E27FC236}">
                <a16:creationId xmlns:a16="http://schemas.microsoft.com/office/drawing/2014/main" id="{D08C311F-415E-B33D-93C2-892D8B1CBADC}"/>
              </a:ext>
            </a:extLst>
          </p:cNvPr>
          <p:cNvSpPr>
            <a:spLocks noGrp="1"/>
          </p:cNvSpPr>
          <p:nvPr>
            <p:ph type="title"/>
          </p:nvPr>
        </p:nvSpPr>
        <p:spPr/>
        <p:txBody>
          <a:bodyPr/>
          <a:lstStyle/>
          <a:p>
            <a:r>
              <a:rPr lang="en-GB" dirty="0"/>
              <a:t>MCU Programming</a:t>
            </a:r>
          </a:p>
        </p:txBody>
      </p:sp>
    </p:spTree>
    <p:extLst>
      <p:ext uri="{BB962C8B-B14F-4D97-AF65-F5344CB8AC3E}">
        <p14:creationId xmlns:p14="http://schemas.microsoft.com/office/powerpoint/2010/main" val="175829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8B0274-D034-BD5C-83A9-6FDBE1CAF92E}"/>
              </a:ext>
            </a:extLst>
          </p:cNvPr>
          <p:cNvSpPr>
            <a:spLocks noGrp="1"/>
          </p:cNvSpPr>
          <p:nvPr>
            <p:ph sz="half" idx="1"/>
          </p:nvPr>
        </p:nvSpPr>
        <p:spPr>
          <a:xfrm>
            <a:off x="383830" y="1825625"/>
            <a:ext cx="4517581" cy="4351338"/>
          </a:xfrm>
        </p:spPr>
        <p:txBody>
          <a:bodyPr>
            <a:normAutofit fontScale="55000" lnSpcReduction="20000"/>
          </a:bodyPr>
          <a:lstStyle/>
          <a:p>
            <a:pPr marL="0" indent="0">
              <a:lnSpc>
                <a:spcPct val="150000"/>
              </a:lnSpc>
              <a:buNone/>
            </a:pPr>
            <a:r>
              <a:rPr lang="en-US" sz="4000" dirty="0">
                <a:latin typeface="Nexa-Bold" panose="01000000000000000000" pitchFamily="2" charset="0"/>
              </a:rPr>
              <a:t>Sketch</a:t>
            </a:r>
            <a:endParaRPr lang="en-US" sz="4000" dirty="0">
              <a:hlinkClick r:id="rId2">
                <a:extLst>
                  <a:ext uri="{A12FA001-AC4F-418D-AE19-62706E023703}">
                    <ahyp:hlinkClr xmlns:ahyp="http://schemas.microsoft.com/office/drawing/2018/hyperlinkcolor" val="tx"/>
                  </a:ext>
                </a:extLst>
              </a:hlinkClick>
            </a:endParaRPr>
          </a:p>
          <a:p>
            <a:pPr>
              <a:lnSpc>
                <a:spcPct val="150000"/>
              </a:lnSpc>
            </a:pPr>
            <a:r>
              <a:rPr lang="en-US" sz="2800" dirty="0"/>
              <a:t>The simplest syntaxis for writing a sketch </a:t>
            </a:r>
            <a:r>
              <a:rPr lang="en-US" dirty="0"/>
              <a:t>consists of only two functions:</a:t>
            </a:r>
          </a:p>
          <a:p>
            <a:pPr>
              <a:lnSpc>
                <a:spcPct val="150000"/>
              </a:lnSpc>
            </a:pPr>
            <a:r>
              <a:rPr lang="en-US" dirty="0"/>
              <a:t>setup(): This function is called once when a sketch starts after power-up or reset. It is used to initialize variables, input and output pin modes, and other libraries needed in the sketch. It is analogous to the function main(). </a:t>
            </a:r>
          </a:p>
          <a:p>
            <a:pPr>
              <a:lnSpc>
                <a:spcPct val="150000"/>
              </a:lnSpc>
            </a:pPr>
            <a:r>
              <a:rPr lang="en-US" dirty="0"/>
              <a:t>loop(): The loop() function is executed repeatedly in the main program after the setup() function. It controls the board until the board is powered off or is reset.</a:t>
            </a:r>
            <a:endParaRPr lang="en-GB" dirty="0"/>
          </a:p>
        </p:txBody>
      </p:sp>
      <p:pic>
        <p:nvPicPr>
          <p:cNvPr id="6" name="Content Placeholder 5">
            <a:extLst>
              <a:ext uri="{FF2B5EF4-FFF2-40B4-BE49-F238E27FC236}">
                <a16:creationId xmlns:a16="http://schemas.microsoft.com/office/drawing/2014/main" id="{16F8BC54-0780-876B-F508-D94DA7E719A4}"/>
              </a:ext>
            </a:extLst>
          </p:cNvPr>
          <p:cNvPicPr>
            <a:picLocks noGrp="1" noChangeAspect="1"/>
          </p:cNvPicPr>
          <p:nvPr>
            <p:ph sz="half" idx="2"/>
          </p:nvPr>
        </p:nvPicPr>
        <p:blipFill>
          <a:blip r:embed="rId3"/>
          <a:stretch>
            <a:fillRect/>
          </a:stretch>
        </p:blipFill>
        <p:spPr>
          <a:xfrm>
            <a:off x="5030821" y="2640970"/>
            <a:ext cx="7237233" cy="2754558"/>
          </a:xfrm>
          <a:prstGeom prst="rect">
            <a:avLst/>
          </a:prstGeom>
        </p:spPr>
      </p:pic>
      <p:sp>
        <p:nvSpPr>
          <p:cNvPr id="4" name="Title 3">
            <a:extLst>
              <a:ext uri="{FF2B5EF4-FFF2-40B4-BE49-F238E27FC236}">
                <a16:creationId xmlns:a16="http://schemas.microsoft.com/office/drawing/2014/main" id="{90C8B103-B26B-B0D8-B60D-4D45DFDF37E8}"/>
              </a:ext>
            </a:extLst>
          </p:cNvPr>
          <p:cNvSpPr>
            <a:spLocks noGrp="1"/>
          </p:cNvSpPr>
          <p:nvPr>
            <p:ph type="title"/>
          </p:nvPr>
        </p:nvSpPr>
        <p:spPr/>
        <p:txBody>
          <a:bodyPr/>
          <a:lstStyle/>
          <a:p>
            <a:r>
              <a:rPr lang="en-GB" dirty="0"/>
              <a:t>MCU Programming</a:t>
            </a:r>
          </a:p>
        </p:txBody>
      </p:sp>
      <p:sp>
        <p:nvSpPr>
          <p:cNvPr id="8" name="TextBox 7">
            <a:extLst>
              <a:ext uri="{FF2B5EF4-FFF2-40B4-BE49-F238E27FC236}">
                <a16:creationId xmlns:a16="http://schemas.microsoft.com/office/drawing/2014/main" id="{60409762-5B9E-492E-683F-98813EF7C295}"/>
              </a:ext>
            </a:extLst>
          </p:cNvPr>
          <p:cNvSpPr txBox="1"/>
          <p:nvPr/>
        </p:nvSpPr>
        <p:spPr>
          <a:xfrm>
            <a:off x="5030821" y="1794080"/>
            <a:ext cx="2697763" cy="499111"/>
          </a:xfrm>
          <a:prstGeom prst="rect">
            <a:avLst/>
          </a:prstGeom>
          <a:noFill/>
        </p:spPr>
        <p:txBody>
          <a:bodyPr wrap="square">
            <a:spAutoFit/>
          </a:bodyPr>
          <a:lstStyle/>
          <a:p>
            <a:pPr marL="0" indent="0">
              <a:lnSpc>
                <a:spcPct val="150000"/>
              </a:lnSpc>
              <a:buNone/>
            </a:pPr>
            <a:r>
              <a:rPr lang="en-US" sz="2000" dirty="0">
                <a:solidFill>
                  <a:schemeClr val="bg2">
                    <a:lumMod val="50000"/>
                  </a:schemeClr>
                </a:solidFill>
                <a:latin typeface="Nexa-Bold" panose="01000000000000000000" pitchFamily="2" charset="0"/>
              </a:rPr>
              <a:t>Sketch Structure</a:t>
            </a:r>
            <a:endParaRPr lang="en-US" sz="2000" dirty="0">
              <a:solidFill>
                <a:schemeClr val="bg2">
                  <a:lumMod val="50000"/>
                </a:schemeClr>
              </a:solidFill>
              <a:latin typeface="Nexa-Bold" panose="01000000000000000000" pitchFamily="2"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767452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A647-8CAF-7176-BFD0-C2C8655406A6}"/>
              </a:ext>
            </a:extLst>
          </p:cNvPr>
          <p:cNvSpPr>
            <a:spLocks noGrp="1"/>
          </p:cNvSpPr>
          <p:nvPr>
            <p:ph type="ctrTitle"/>
          </p:nvPr>
        </p:nvSpPr>
        <p:spPr>
          <a:xfrm>
            <a:off x="406206" y="2767280"/>
            <a:ext cx="3864780" cy="1323439"/>
          </a:xfrm>
        </p:spPr>
        <p:txBody>
          <a:bodyPr>
            <a:normAutofit fontScale="90000"/>
          </a:bodyPr>
          <a:lstStyle/>
          <a:p>
            <a:r>
              <a:rPr lang="en-GB" dirty="0"/>
              <a:t>Micro-ROS Communication</a:t>
            </a:r>
          </a:p>
        </p:txBody>
      </p:sp>
      <p:sp>
        <p:nvSpPr>
          <p:cNvPr id="3" name="Subtitle 2">
            <a:extLst>
              <a:ext uri="{FF2B5EF4-FFF2-40B4-BE49-F238E27FC236}">
                <a16:creationId xmlns:a16="http://schemas.microsoft.com/office/drawing/2014/main" id="{1435F319-CC6B-7F45-502C-608288D8E4F7}"/>
              </a:ext>
            </a:extLst>
          </p:cNvPr>
          <p:cNvSpPr>
            <a:spLocks noGrp="1"/>
          </p:cNvSpPr>
          <p:nvPr>
            <p:ph type="subTitle" idx="1"/>
          </p:nvPr>
        </p:nvSpPr>
        <p:spPr/>
        <p:txBody>
          <a:bodyPr/>
          <a:lstStyle/>
          <a:p>
            <a:r>
              <a:rPr lang="en-GB" dirty="0"/>
              <a:t>Micro-</a:t>
            </a:r>
            <a:r>
              <a:rPr lang="en-GB" dirty="0" err="1"/>
              <a:t>ros</a:t>
            </a:r>
            <a:r>
              <a:rPr lang="en-GB" dirty="0"/>
              <a:t> Program Structure</a:t>
            </a:r>
          </a:p>
        </p:txBody>
      </p:sp>
    </p:spTree>
    <p:extLst>
      <p:ext uri="{BB962C8B-B14F-4D97-AF65-F5344CB8AC3E}">
        <p14:creationId xmlns:p14="http://schemas.microsoft.com/office/powerpoint/2010/main" val="2623363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0831C-6404-8E0F-B904-EE48F9470569}"/>
              </a:ext>
            </a:extLst>
          </p:cNvPr>
          <p:cNvSpPr>
            <a:spLocks noGrp="1"/>
          </p:cNvSpPr>
          <p:nvPr>
            <p:ph sz="half" idx="1"/>
          </p:nvPr>
        </p:nvSpPr>
        <p:spPr/>
        <p:txBody>
          <a:bodyPr>
            <a:normAutofit fontScale="85000" lnSpcReduction="10000"/>
          </a:bodyPr>
          <a:lstStyle/>
          <a:p>
            <a:pPr marL="0" indent="0">
              <a:lnSpc>
                <a:spcPct val="150000"/>
              </a:lnSpc>
              <a:buNone/>
            </a:pPr>
            <a:r>
              <a:rPr lang="en-GB" sz="2000" dirty="0">
                <a:latin typeface="Nexa-Bold" panose="01000000000000000000" pitchFamily="2" charset="0"/>
              </a:rPr>
              <a:t>Micro-</a:t>
            </a:r>
            <a:r>
              <a:rPr lang="en-GB" sz="2000" dirty="0" err="1">
                <a:latin typeface="Nexa-Bold" panose="01000000000000000000" pitchFamily="2" charset="0"/>
              </a:rPr>
              <a:t>ros</a:t>
            </a:r>
            <a:r>
              <a:rPr lang="en-GB" sz="2000" dirty="0">
                <a:latin typeface="Nexa-Bold" panose="01000000000000000000" pitchFamily="2" charset="0"/>
              </a:rPr>
              <a:t> program architecture</a:t>
            </a:r>
          </a:p>
          <a:p>
            <a:pPr>
              <a:lnSpc>
                <a:spcPct val="150000"/>
              </a:lnSpc>
            </a:pPr>
            <a:r>
              <a:rPr lang="en-GB" sz="1600" dirty="0"/>
              <a:t>Unlike traditional Arduino sketches, Micro-ROS follows a </a:t>
            </a:r>
            <a:r>
              <a:rPr lang="en-GB" sz="1600" b="1" dirty="0"/>
              <a:t>modular and event-driven architecture</a:t>
            </a:r>
            <a:r>
              <a:rPr lang="en-GB" sz="1600" dirty="0"/>
              <a:t>.</a:t>
            </a:r>
          </a:p>
          <a:p>
            <a:pPr>
              <a:lnSpc>
                <a:spcPct val="150000"/>
              </a:lnSpc>
            </a:pPr>
            <a:r>
              <a:rPr lang="en-GB" sz="1600" dirty="0"/>
              <a:t>Instead of a simple setup() and loop(), micro-</a:t>
            </a:r>
            <a:r>
              <a:rPr lang="en-GB" sz="1600" dirty="0" err="1"/>
              <a:t>ros</a:t>
            </a:r>
            <a:r>
              <a:rPr lang="en-GB" sz="1600" dirty="0"/>
              <a:t> uses an event driven approach, where an </a:t>
            </a:r>
            <a:r>
              <a:rPr lang="en-GB" sz="1600" b="1" dirty="0"/>
              <a:t>executor</a:t>
            </a:r>
            <a:r>
              <a:rPr lang="en-GB" sz="1600" dirty="0"/>
              <a:t> dynamically </a:t>
            </a:r>
            <a:r>
              <a:rPr lang="en-GB" sz="1600" b="1" dirty="0"/>
              <a:t>schedules tasks </a:t>
            </a:r>
            <a:r>
              <a:rPr lang="en-GB" sz="1600" dirty="0"/>
              <a:t>based on the user or ROS2 events.</a:t>
            </a:r>
          </a:p>
          <a:p>
            <a:pPr>
              <a:lnSpc>
                <a:spcPct val="150000"/>
              </a:lnSpc>
            </a:pPr>
            <a:r>
              <a:rPr lang="en-GB" sz="1600" dirty="0"/>
              <a:t>Micro-</a:t>
            </a:r>
            <a:r>
              <a:rPr lang="en-GB" sz="1600" dirty="0" err="1"/>
              <a:t>ros</a:t>
            </a:r>
            <a:r>
              <a:rPr lang="en-GB" sz="1600" dirty="0"/>
              <a:t> does not rely on an OS-based scheduler (like Linux), so the executor provides structured task execution.</a:t>
            </a:r>
          </a:p>
          <a:p>
            <a:pPr>
              <a:lnSpc>
                <a:spcPct val="150000"/>
              </a:lnSpc>
            </a:pPr>
            <a:r>
              <a:rPr lang="en-GB" sz="1600" dirty="0"/>
              <a:t>It guarantees that each event (message, timer, service request) is processed in a controlled manner.</a:t>
            </a:r>
          </a:p>
          <a:p>
            <a:endParaRPr lang="en-GB" dirty="0"/>
          </a:p>
        </p:txBody>
      </p:sp>
      <p:pic>
        <p:nvPicPr>
          <p:cNvPr id="7" name="Content Placeholder 6">
            <a:extLst>
              <a:ext uri="{FF2B5EF4-FFF2-40B4-BE49-F238E27FC236}">
                <a16:creationId xmlns:a16="http://schemas.microsoft.com/office/drawing/2014/main" id="{8900AB14-2B55-2213-1A0C-47213A6F27F2}"/>
              </a:ext>
            </a:extLst>
          </p:cNvPr>
          <p:cNvPicPr>
            <a:picLocks noGrp="1" noChangeAspect="1"/>
          </p:cNvPicPr>
          <p:nvPr>
            <p:ph sz="half" idx="2"/>
          </p:nvPr>
        </p:nvPicPr>
        <p:blipFill>
          <a:blip r:embed="rId2"/>
          <a:stretch>
            <a:fillRect/>
          </a:stretch>
        </p:blipFill>
        <p:spPr>
          <a:xfrm>
            <a:off x="6172202" y="2412295"/>
            <a:ext cx="5979436" cy="3177997"/>
          </a:xfrm>
          <a:prstGeom prst="rect">
            <a:avLst/>
          </a:prstGeom>
        </p:spPr>
      </p:pic>
      <p:sp>
        <p:nvSpPr>
          <p:cNvPr id="4" name="Title 3">
            <a:extLst>
              <a:ext uri="{FF2B5EF4-FFF2-40B4-BE49-F238E27FC236}">
                <a16:creationId xmlns:a16="http://schemas.microsoft.com/office/drawing/2014/main" id="{1BC298CC-8B44-2746-464D-44A542030021}"/>
              </a:ext>
            </a:extLst>
          </p:cNvPr>
          <p:cNvSpPr>
            <a:spLocks noGrp="1"/>
          </p:cNvSpPr>
          <p:nvPr>
            <p:ph type="title"/>
          </p:nvPr>
        </p:nvSpPr>
        <p:spPr/>
        <p:txBody>
          <a:bodyPr/>
          <a:lstStyle/>
          <a:p>
            <a:r>
              <a:rPr lang="en-GB" dirty="0"/>
              <a:t>Micro-</a:t>
            </a:r>
            <a:r>
              <a:rPr lang="en-GB" dirty="0" err="1"/>
              <a:t>ros</a:t>
            </a:r>
            <a:r>
              <a:rPr lang="en-GB" dirty="0"/>
              <a:t> Program Structure</a:t>
            </a:r>
          </a:p>
        </p:txBody>
      </p:sp>
    </p:spTree>
    <p:extLst>
      <p:ext uri="{BB962C8B-B14F-4D97-AF65-F5344CB8AC3E}">
        <p14:creationId xmlns:p14="http://schemas.microsoft.com/office/powerpoint/2010/main" val="32634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C38B-C72B-9C43-CDF0-211098BB540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E52597-66C2-93A0-8A78-7DA8F240149D}"/>
              </a:ext>
            </a:extLst>
          </p:cNvPr>
          <p:cNvSpPr>
            <a:spLocks noGrp="1"/>
          </p:cNvSpPr>
          <p:nvPr>
            <p:ph sz="half" idx="1"/>
          </p:nvPr>
        </p:nvSpPr>
        <p:spPr>
          <a:xfrm>
            <a:off x="838200" y="1825624"/>
            <a:ext cx="5181600" cy="5032376"/>
          </a:xfrm>
        </p:spPr>
        <p:txBody>
          <a:bodyPr>
            <a:normAutofit fontScale="25000" lnSpcReduction="20000"/>
          </a:bodyPr>
          <a:lstStyle/>
          <a:p>
            <a:pPr marL="0" indent="0">
              <a:lnSpc>
                <a:spcPct val="170000"/>
              </a:lnSpc>
              <a:buNone/>
            </a:pPr>
            <a:r>
              <a:rPr lang="en-GB" sz="7200" dirty="0">
                <a:solidFill>
                  <a:srgbClr val="E7E6E6">
                    <a:lumMod val="50000"/>
                  </a:srgbClr>
                </a:solidFill>
                <a:latin typeface="Nexa-Bold" panose="01000000000000000000" pitchFamily="2" charset="0"/>
              </a:rPr>
              <a:t>What is the Micro-ROS Executor?</a:t>
            </a:r>
          </a:p>
          <a:p>
            <a:pPr>
              <a:lnSpc>
                <a:spcPct val="170000"/>
              </a:lnSpc>
              <a:buFont typeface="Arial" panose="020B0604020202020204" pitchFamily="34" charset="0"/>
              <a:buChar char="•"/>
            </a:pPr>
            <a:r>
              <a:rPr lang="en-GB" sz="6400" dirty="0"/>
              <a:t>The </a:t>
            </a:r>
            <a:r>
              <a:rPr lang="en-GB" sz="6400" b="1" dirty="0"/>
              <a:t>executor</a:t>
            </a:r>
            <a:r>
              <a:rPr lang="en-GB" sz="6400" dirty="0"/>
              <a:t> is a key component in </a:t>
            </a:r>
            <a:r>
              <a:rPr lang="en-GB" sz="6400" b="1" dirty="0"/>
              <a:t>Micro-ROS</a:t>
            </a:r>
            <a:r>
              <a:rPr lang="en-GB" sz="6400" dirty="0"/>
              <a:t> that </a:t>
            </a:r>
            <a:r>
              <a:rPr lang="en-GB" sz="6400" b="1" dirty="0"/>
              <a:t>manages callbacks asynchronously</a:t>
            </a:r>
            <a:r>
              <a:rPr lang="en-GB" sz="6400" dirty="0"/>
              <a:t>, ensuring </a:t>
            </a:r>
            <a:r>
              <a:rPr lang="en-GB" sz="6400" b="1" dirty="0"/>
              <a:t>efficient execution of multiple tasks</a:t>
            </a:r>
            <a:r>
              <a:rPr lang="en-GB" sz="6400" dirty="0"/>
              <a:t>.</a:t>
            </a:r>
          </a:p>
          <a:p>
            <a:pPr>
              <a:lnSpc>
                <a:spcPct val="170000"/>
              </a:lnSpc>
            </a:pPr>
            <a:r>
              <a:rPr lang="en-GB" sz="6400" dirty="0"/>
              <a:t>It is responsible for handling:</a:t>
            </a:r>
          </a:p>
          <a:p>
            <a:pPr lvl="1">
              <a:lnSpc>
                <a:spcPct val="170000"/>
              </a:lnSpc>
            </a:pPr>
            <a:r>
              <a:rPr lang="en-GB" sz="6400" b="1" dirty="0"/>
              <a:t>Timers</a:t>
            </a:r>
            <a:r>
              <a:rPr lang="en-GB" sz="6400" dirty="0"/>
              <a:t> (periodic function execution).</a:t>
            </a:r>
          </a:p>
          <a:p>
            <a:pPr lvl="1">
              <a:lnSpc>
                <a:spcPct val="170000"/>
              </a:lnSpc>
            </a:pPr>
            <a:r>
              <a:rPr lang="en-GB" sz="6400" b="1" dirty="0"/>
              <a:t>Subscriptions</a:t>
            </a:r>
            <a:r>
              <a:rPr lang="en-GB" sz="6400" dirty="0"/>
              <a:t> (processing incoming ROS 2 messages).</a:t>
            </a:r>
          </a:p>
          <a:p>
            <a:pPr lvl="1">
              <a:lnSpc>
                <a:spcPct val="170000"/>
              </a:lnSpc>
            </a:pPr>
            <a:r>
              <a:rPr lang="en-GB" sz="6400" b="1" dirty="0"/>
              <a:t>Services</a:t>
            </a:r>
            <a:r>
              <a:rPr lang="en-GB" sz="6400" dirty="0"/>
              <a:t> (handling requests and responses).</a:t>
            </a:r>
          </a:p>
          <a:p>
            <a:pPr lvl="1">
              <a:lnSpc>
                <a:spcPct val="170000"/>
              </a:lnSpc>
            </a:pPr>
            <a:r>
              <a:rPr lang="en-GB" sz="6400" b="1" dirty="0"/>
              <a:t>Publishers</a:t>
            </a:r>
            <a:r>
              <a:rPr lang="en-GB" sz="6400" dirty="0"/>
              <a:t> (sending messages to the ROS 2 network).</a:t>
            </a:r>
          </a:p>
        </p:txBody>
      </p:sp>
      <p:sp>
        <p:nvSpPr>
          <p:cNvPr id="3" name="Content Placeholder 2">
            <a:extLst>
              <a:ext uri="{FF2B5EF4-FFF2-40B4-BE49-F238E27FC236}">
                <a16:creationId xmlns:a16="http://schemas.microsoft.com/office/drawing/2014/main" id="{AB7D1234-3ED2-F6DB-489C-4863E759AA29}"/>
              </a:ext>
            </a:extLst>
          </p:cNvPr>
          <p:cNvSpPr>
            <a:spLocks noGrp="1"/>
          </p:cNvSpPr>
          <p:nvPr>
            <p:ph sz="half" idx="2"/>
          </p:nvPr>
        </p:nvSpPr>
        <p:spPr>
          <a:xfrm>
            <a:off x="6172200" y="1825624"/>
            <a:ext cx="5181600" cy="5032376"/>
          </a:xfrm>
        </p:spPr>
        <p:txBody>
          <a:bodyPr>
            <a:normAutofit/>
          </a:bodyPr>
          <a:lstStyle/>
          <a:p>
            <a:pPr marL="0" marR="0" lvl="0" indent="0" algn="l" defTabSz="914400" rtl="0" eaLnBrk="1" fontAlgn="auto" latinLnBrk="0" hangingPunct="1">
              <a:lnSpc>
                <a:spcPct val="17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E7E6E6">
                    <a:lumMod val="50000"/>
                  </a:srgbClr>
                </a:solidFill>
                <a:effectLst/>
                <a:uLnTx/>
                <a:uFillTx/>
                <a:latin typeface="Nexa-Bold" panose="01000000000000000000" pitchFamily="2" charset="0"/>
                <a:ea typeface="+mn-ea"/>
                <a:cs typeface="+mn-cs"/>
              </a:rPr>
              <a:t>Why an Executor?</a:t>
            </a:r>
          </a:p>
          <a:p>
            <a:pPr marL="228600" marR="0" lvl="0" indent="-228600" algn="l" defTabSz="914400" rtl="0" eaLnBrk="1" fontAlgn="auto" latinLnBrk="0" hangingPunct="1">
              <a:lnSpc>
                <a:spcPct val="170000"/>
              </a:lnSpc>
              <a:spcBef>
                <a:spcPts val="1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Ensuring predictable execution under real-time constraints is essential for many robotic applications.</a:t>
            </a:r>
          </a:p>
          <a:p>
            <a:pPr marL="228600" marR="0" lvl="0" indent="-228600" algn="l" defTabSz="914400" rtl="0" eaLnBrk="1" fontAlgn="auto" latinLnBrk="0" hangingPunct="1">
              <a:lnSpc>
                <a:spcPct val="170000"/>
              </a:lnSpc>
              <a:spcBef>
                <a:spcPts val="1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The service-based paradigm of ROS lacks fine-grained control over execution management, i.e., there are no built-in mechanisms to enforce a specific execution order for callbacks within a node.</a:t>
            </a:r>
            <a:endParaRPr kumimoji="0" lang="en-GB" sz="28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endParaRPr>
          </a:p>
          <a:p>
            <a:endParaRPr lang="en-GB" dirty="0"/>
          </a:p>
        </p:txBody>
      </p:sp>
      <p:sp>
        <p:nvSpPr>
          <p:cNvPr id="4" name="Title 3">
            <a:extLst>
              <a:ext uri="{FF2B5EF4-FFF2-40B4-BE49-F238E27FC236}">
                <a16:creationId xmlns:a16="http://schemas.microsoft.com/office/drawing/2014/main" id="{C5117856-B893-8042-390E-463CE289082C}"/>
              </a:ext>
            </a:extLst>
          </p:cNvPr>
          <p:cNvSpPr>
            <a:spLocks noGrp="1"/>
          </p:cNvSpPr>
          <p:nvPr>
            <p:ph type="title"/>
          </p:nvPr>
        </p:nvSpPr>
        <p:spPr/>
        <p:txBody>
          <a:bodyPr/>
          <a:lstStyle/>
          <a:p>
            <a:r>
              <a:rPr lang="en-GB" dirty="0"/>
              <a:t>Micro-</a:t>
            </a:r>
            <a:r>
              <a:rPr lang="en-GB" dirty="0" err="1"/>
              <a:t>ros</a:t>
            </a:r>
            <a:r>
              <a:rPr lang="en-GB" dirty="0"/>
              <a:t> Program Structure</a:t>
            </a:r>
          </a:p>
        </p:txBody>
      </p:sp>
    </p:spTree>
    <p:extLst>
      <p:ext uri="{BB962C8B-B14F-4D97-AF65-F5344CB8AC3E}">
        <p14:creationId xmlns:p14="http://schemas.microsoft.com/office/powerpoint/2010/main" val="309732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56625C-C3C8-9F20-079A-F73D2A1EBAF8}"/>
              </a:ext>
            </a:extLst>
          </p:cNvPr>
          <p:cNvSpPr>
            <a:spLocks noGrp="1"/>
          </p:cNvSpPr>
          <p:nvPr>
            <p:ph sz="half" idx="1"/>
          </p:nvPr>
        </p:nvSpPr>
        <p:spPr>
          <a:xfrm>
            <a:off x="171450" y="1552575"/>
            <a:ext cx="5848350" cy="5184686"/>
          </a:xfrm>
        </p:spPr>
        <p:txBody>
          <a:bodyPr>
            <a:normAutofit fontScale="92500" lnSpcReduction="10000"/>
          </a:bodyPr>
          <a:lstStyle/>
          <a:p>
            <a:pPr marL="0" indent="0">
              <a:lnSpc>
                <a:spcPct val="170000"/>
              </a:lnSpc>
              <a:buNone/>
            </a:pPr>
            <a:r>
              <a:rPr lang="en-GB" sz="1600" dirty="0">
                <a:solidFill>
                  <a:srgbClr val="E7E6E6">
                    <a:lumMod val="50000"/>
                  </a:srgbClr>
                </a:solidFill>
                <a:latin typeface="Nexa-Bold" panose="01000000000000000000" pitchFamily="2" charset="0"/>
              </a:rPr>
              <a:t>How the Executor Works in Micro-ROS</a:t>
            </a:r>
            <a:endParaRPr lang="en-GB" sz="1400" dirty="0"/>
          </a:p>
          <a:p>
            <a:pPr>
              <a:lnSpc>
                <a:spcPct val="170000"/>
              </a:lnSpc>
            </a:pPr>
            <a:r>
              <a:rPr lang="en-GB" sz="1400" dirty="0"/>
              <a:t>Micro-ROS Initializes the Handlers (timers, subscribers, etc.) and Executors.</a:t>
            </a:r>
          </a:p>
          <a:p>
            <a:pPr lvl="1">
              <a:lnSpc>
                <a:spcPct val="170000"/>
              </a:lnSpc>
            </a:pPr>
            <a:r>
              <a:rPr lang="en-GB" sz="1300" dirty="0"/>
              <a:t>The executor is created and linked to a ROS 2 node.</a:t>
            </a:r>
          </a:p>
          <a:p>
            <a:pPr lvl="1">
              <a:lnSpc>
                <a:spcPct val="170000"/>
              </a:lnSpc>
            </a:pPr>
            <a:r>
              <a:rPr lang="en-GB" sz="1300" dirty="0"/>
              <a:t>Timers, subscriptions, publishers are created.</a:t>
            </a:r>
          </a:p>
          <a:p>
            <a:pPr>
              <a:lnSpc>
                <a:spcPct val="170000"/>
              </a:lnSpc>
            </a:pPr>
            <a:r>
              <a:rPr lang="en-GB" sz="1400" dirty="0"/>
              <a:t>Callbacks Are Added to the Executor</a:t>
            </a:r>
          </a:p>
          <a:p>
            <a:pPr lvl="1">
              <a:lnSpc>
                <a:spcPct val="170000"/>
              </a:lnSpc>
            </a:pPr>
            <a:r>
              <a:rPr lang="en-GB" sz="1300" dirty="0"/>
              <a:t>The developer registers subscriptions, timers, and services to the executor.</a:t>
            </a:r>
          </a:p>
          <a:p>
            <a:pPr lvl="1">
              <a:lnSpc>
                <a:spcPct val="170000"/>
              </a:lnSpc>
            </a:pPr>
            <a:r>
              <a:rPr lang="en-GB" sz="1300" dirty="0"/>
              <a:t>Each callback function is assigned to a specific event (e.g., new message received). </a:t>
            </a:r>
          </a:p>
          <a:p>
            <a:pPr>
              <a:lnSpc>
                <a:spcPct val="170000"/>
              </a:lnSpc>
            </a:pPr>
            <a:r>
              <a:rPr lang="en-GB" sz="1400" dirty="0"/>
              <a:t>Executor Runs in loop()</a:t>
            </a:r>
          </a:p>
          <a:p>
            <a:pPr lvl="1">
              <a:lnSpc>
                <a:spcPct val="170000"/>
              </a:lnSpc>
            </a:pPr>
            <a:r>
              <a:rPr lang="en-GB" sz="1300" dirty="0"/>
              <a:t>The executor “spins” (This checks for incoming messages or scheduled events)</a:t>
            </a:r>
          </a:p>
          <a:p>
            <a:pPr lvl="1">
              <a:lnSpc>
                <a:spcPct val="170000"/>
              </a:lnSpc>
            </a:pPr>
            <a:r>
              <a:rPr lang="en-GB" sz="1300" dirty="0"/>
              <a:t>Executes the corresponding callbacks.</a:t>
            </a:r>
          </a:p>
        </p:txBody>
      </p:sp>
      <p:pic>
        <p:nvPicPr>
          <p:cNvPr id="7" name="Content Placeholder 6">
            <a:extLst>
              <a:ext uri="{FF2B5EF4-FFF2-40B4-BE49-F238E27FC236}">
                <a16:creationId xmlns:a16="http://schemas.microsoft.com/office/drawing/2014/main" id="{362DF10E-E713-825F-E368-55C0988C428A}"/>
              </a:ext>
            </a:extLst>
          </p:cNvPr>
          <p:cNvPicPr>
            <a:picLocks noGrp="1" noChangeAspect="1"/>
          </p:cNvPicPr>
          <p:nvPr>
            <p:ph sz="half" idx="2"/>
          </p:nvPr>
        </p:nvPicPr>
        <p:blipFill>
          <a:blip r:embed="rId2"/>
          <a:stretch>
            <a:fillRect/>
          </a:stretch>
        </p:blipFill>
        <p:spPr>
          <a:xfrm>
            <a:off x="6679810" y="1695450"/>
            <a:ext cx="4901904" cy="4613275"/>
          </a:xfrm>
          <a:prstGeom prst="rect">
            <a:avLst/>
          </a:prstGeom>
        </p:spPr>
      </p:pic>
      <p:sp>
        <p:nvSpPr>
          <p:cNvPr id="4" name="Title 3">
            <a:extLst>
              <a:ext uri="{FF2B5EF4-FFF2-40B4-BE49-F238E27FC236}">
                <a16:creationId xmlns:a16="http://schemas.microsoft.com/office/drawing/2014/main" id="{C5F5F1AC-93D8-8618-D756-E4495D73B087}"/>
              </a:ext>
            </a:extLst>
          </p:cNvPr>
          <p:cNvSpPr>
            <a:spLocks noGrp="1"/>
          </p:cNvSpPr>
          <p:nvPr>
            <p:ph type="title"/>
          </p:nvPr>
        </p:nvSpPr>
        <p:spPr/>
        <p:txBody>
          <a:bodyPr/>
          <a:lstStyle/>
          <a:p>
            <a:r>
              <a:rPr lang="en-GB" dirty="0"/>
              <a:t>Micro-</a:t>
            </a:r>
            <a:r>
              <a:rPr lang="en-GB" dirty="0" err="1"/>
              <a:t>ros</a:t>
            </a:r>
            <a:r>
              <a:rPr lang="en-GB" dirty="0"/>
              <a:t> Program Structure</a:t>
            </a:r>
          </a:p>
        </p:txBody>
      </p:sp>
    </p:spTree>
    <p:extLst>
      <p:ext uri="{BB962C8B-B14F-4D97-AF65-F5344CB8AC3E}">
        <p14:creationId xmlns:p14="http://schemas.microsoft.com/office/powerpoint/2010/main" val="395207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2EDF36-45A4-CCC4-259B-02853874EF0A}"/>
              </a:ext>
            </a:extLst>
          </p:cNvPr>
          <p:cNvSpPr>
            <a:spLocks noGrp="1"/>
          </p:cNvSpPr>
          <p:nvPr>
            <p:ph sz="half" idx="1"/>
          </p:nvPr>
        </p:nvSpPr>
        <p:spPr>
          <a:xfrm>
            <a:off x="0" y="1410290"/>
            <a:ext cx="7019925" cy="5411697"/>
          </a:xfrm>
        </p:spPr>
        <p:txBody>
          <a:bodyPr>
            <a:noAutofit/>
          </a:bodyPr>
          <a:lstStyle/>
          <a:p>
            <a:pPr marL="0" indent="0">
              <a:lnSpc>
                <a:spcPct val="150000"/>
              </a:lnSpc>
              <a:spcBef>
                <a:spcPts val="0"/>
              </a:spcBef>
              <a:buNone/>
            </a:pPr>
            <a:r>
              <a:rPr lang="en-US" sz="1600" dirty="0">
                <a:latin typeface="Nexa-Bold" panose="01000000000000000000" pitchFamily="2" charset="0"/>
              </a:rPr>
              <a:t>Init Section</a:t>
            </a:r>
          </a:p>
          <a:p>
            <a:pPr>
              <a:lnSpc>
                <a:spcPct val="150000"/>
              </a:lnSpc>
              <a:spcBef>
                <a:spcPts val="0"/>
              </a:spcBef>
            </a:pPr>
            <a:r>
              <a:rPr lang="en-US" sz="1600" dirty="0"/>
              <a:t>Setup Environment</a:t>
            </a:r>
          </a:p>
          <a:p>
            <a:pPr>
              <a:lnSpc>
                <a:spcPct val="150000"/>
              </a:lnSpc>
              <a:spcBef>
                <a:spcPts val="0"/>
              </a:spcBef>
            </a:pPr>
            <a:r>
              <a:rPr lang="en-US" sz="1600" dirty="0"/>
              <a:t>Import ROS and user libraries</a:t>
            </a:r>
          </a:p>
          <a:p>
            <a:pPr marL="0" indent="0">
              <a:lnSpc>
                <a:spcPct val="150000"/>
              </a:lnSpc>
              <a:spcBef>
                <a:spcPts val="0"/>
              </a:spcBef>
              <a:buNone/>
            </a:pPr>
            <a:r>
              <a:rPr lang="en-US" sz="1600" dirty="0">
                <a:latin typeface="Nexa-Bold" panose="01000000000000000000" pitchFamily="2" charset="0"/>
              </a:rPr>
              <a:t>Setup section</a:t>
            </a:r>
            <a:endParaRPr lang="en-US" sz="1600" dirty="0">
              <a:latin typeface="Nexa-Bold" panose="01000000000000000000" pitchFamily="2" charset="0"/>
              <a:hlinkClick r:id="rId2">
                <a:extLst>
                  <a:ext uri="{A12FA001-AC4F-418D-AE19-62706E023703}">
                    <ahyp:hlinkClr xmlns:ahyp="http://schemas.microsoft.com/office/drawing/2018/hyperlinkcolor" val="tx"/>
                  </a:ext>
                </a:extLst>
              </a:hlinkClick>
            </a:endParaRPr>
          </a:p>
          <a:p>
            <a:pPr lvl="0">
              <a:lnSpc>
                <a:spcPct val="150000"/>
              </a:lnSpc>
              <a:spcBef>
                <a:spcPts val="0"/>
              </a:spcBef>
            </a:pPr>
            <a:r>
              <a:rPr lang="en-US" sz="1600" dirty="0"/>
              <a:t>Instantiate the executor, handlers and support objects required by micro-ROS. </a:t>
            </a:r>
          </a:p>
          <a:p>
            <a:pPr lvl="0">
              <a:lnSpc>
                <a:spcPct val="150000"/>
              </a:lnSpc>
              <a:spcBef>
                <a:spcPts val="0"/>
              </a:spcBef>
            </a:pPr>
            <a:r>
              <a:rPr lang="en-US" sz="1600" dirty="0"/>
              <a:t>Declare callback and error functions (if required).</a:t>
            </a:r>
          </a:p>
          <a:p>
            <a:pPr lvl="0">
              <a:lnSpc>
                <a:spcPct val="150000"/>
              </a:lnSpc>
              <a:spcBef>
                <a:spcPts val="0"/>
              </a:spcBef>
            </a:pPr>
            <a:r>
              <a:rPr lang="en-GB" sz="1600" dirty="0"/>
              <a:t>Initialise variables, ports, functions, etc.</a:t>
            </a:r>
          </a:p>
          <a:p>
            <a:pPr lvl="0">
              <a:lnSpc>
                <a:spcPct val="150000"/>
              </a:lnSpc>
              <a:spcBef>
                <a:spcPts val="0"/>
              </a:spcBef>
            </a:pPr>
            <a:r>
              <a:rPr lang="en-GB" sz="1600" dirty="0"/>
              <a:t>Register declared handlers with executor. </a:t>
            </a:r>
          </a:p>
          <a:p>
            <a:pPr lvl="0">
              <a:lnSpc>
                <a:spcPct val="150000"/>
              </a:lnSpc>
              <a:spcBef>
                <a:spcPts val="0"/>
              </a:spcBef>
            </a:pPr>
            <a:r>
              <a:rPr lang="en-GB" sz="1600" dirty="0"/>
              <a:t>Configure Executor.</a:t>
            </a:r>
          </a:p>
          <a:p>
            <a:pPr marL="0" indent="0">
              <a:lnSpc>
                <a:spcPct val="150000"/>
              </a:lnSpc>
              <a:spcBef>
                <a:spcPts val="0"/>
              </a:spcBef>
              <a:buNone/>
            </a:pPr>
            <a:r>
              <a:rPr lang="en-US" sz="1600" dirty="0">
                <a:latin typeface="Nexa-Bold" panose="01000000000000000000" pitchFamily="2" charset="0"/>
              </a:rPr>
              <a:t>Loop section</a:t>
            </a:r>
          </a:p>
          <a:p>
            <a:pPr>
              <a:lnSpc>
                <a:spcPct val="150000"/>
              </a:lnSpc>
              <a:spcBef>
                <a:spcPts val="0"/>
              </a:spcBef>
            </a:pPr>
            <a:r>
              <a:rPr lang="en-US" sz="1600" dirty="0"/>
              <a:t>Spin Executor.</a:t>
            </a:r>
          </a:p>
          <a:p>
            <a:pPr>
              <a:lnSpc>
                <a:spcPct val="150000"/>
              </a:lnSpc>
              <a:spcBef>
                <a:spcPts val="0"/>
              </a:spcBef>
            </a:pPr>
            <a:r>
              <a:rPr lang="en-US" sz="1600" dirty="0"/>
              <a:t>Execute Callback, according to executor configuration (New data or trigger conditions).</a:t>
            </a:r>
            <a:endParaRPr lang="en-GB" sz="1600" dirty="0"/>
          </a:p>
        </p:txBody>
      </p:sp>
      <p:sp>
        <p:nvSpPr>
          <p:cNvPr id="4" name="Title 3">
            <a:extLst>
              <a:ext uri="{FF2B5EF4-FFF2-40B4-BE49-F238E27FC236}">
                <a16:creationId xmlns:a16="http://schemas.microsoft.com/office/drawing/2014/main" id="{A7D9FD48-C57B-FF49-CC8E-D114DCE75D70}"/>
              </a:ext>
            </a:extLst>
          </p:cNvPr>
          <p:cNvSpPr>
            <a:spLocks noGrp="1"/>
          </p:cNvSpPr>
          <p:nvPr>
            <p:ph type="title"/>
          </p:nvPr>
        </p:nvSpPr>
        <p:spPr/>
        <p:txBody>
          <a:bodyPr/>
          <a:lstStyle/>
          <a:p>
            <a:r>
              <a:rPr lang="en-US" dirty="0"/>
              <a:t>ROS2 Arduino Sketch Structure</a:t>
            </a:r>
            <a:endParaRPr lang="en-GB" dirty="0"/>
          </a:p>
        </p:txBody>
      </p:sp>
      <p:pic>
        <p:nvPicPr>
          <p:cNvPr id="8" name="Content Placeholder 7">
            <a:extLst>
              <a:ext uri="{FF2B5EF4-FFF2-40B4-BE49-F238E27FC236}">
                <a16:creationId xmlns:a16="http://schemas.microsoft.com/office/drawing/2014/main" id="{024F5CF7-6311-D029-EFBB-84DFCA271EBF}"/>
              </a:ext>
            </a:extLst>
          </p:cNvPr>
          <p:cNvPicPr>
            <a:picLocks noGrp="1" noChangeAspect="1"/>
          </p:cNvPicPr>
          <p:nvPr>
            <p:ph sz="half" idx="2"/>
          </p:nvPr>
        </p:nvPicPr>
        <p:blipFill>
          <a:blip r:embed="rId3"/>
          <a:stretch>
            <a:fillRect/>
          </a:stretch>
        </p:blipFill>
        <p:spPr>
          <a:xfrm>
            <a:off x="6871277" y="1446301"/>
            <a:ext cx="5320723" cy="5339674"/>
          </a:xfrm>
          <a:prstGeom prst="rect">
            <a:avLst/>
          </a:prstGeom>
        </p:spPr>
      </p:pic>
    </p:spTree>
    <p:extLst>
      <p:ext uri="{BB962C8B-B14F-4D97-AF65-F5344CB8AC3E}">
        <p14:creationId xmlns:p14="http://schemas.microsoft.com/office/powerpoint/2010/main" val="200926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7ABC34-74C0-2953-2D31-2C22AF62119D}"/>
              </a:ext>
            </a:extLst>
          </p:cNvPr>
          <p:cNvGrpSpPr/>
          <p:nvPr/>
        </p:nvGrpSpPr>
        <p:grpSpPr>
          <a:xfrm>
            <a:off x="2461056" y="1143854"/>
            <a:ext cx="9445194" cy="4562962"/>
            <a:chOff x="380330" y="1151176"/>
            <a:chExt cx="9445194" cy="4562962"/>
          </a:xfrm>
        </p:grpSpPr>
        <p:sp>
          <p:nvSpPr>
            <p:cNvPr id="3" name="Hexagon 2">
              <a:extLst>
                <a:ext uri="{FF2B5EF4-FFF2-40B4-BE49-F238E27FC236}">
                  <a16:creationId xmlns:a16="http://schemas.microsoft.com/office/drawing/2014/main" id="{FDFFEC81-0B43-AFBA-4652-78AD6EF5545B}"/>
                </a:ext>
              </a:extLst>
            </p:cNvPr>
            <p:cNvSpPr/>
            <p:nvPr/>
          </p:nvSpPr>
          <p:spPr>
            <a:xfrm>
              <a:off x="5119649" y="2950726"/>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4</a:t>
              </a:r>
            </a:p>
          </p:txBody>
        </p:sp>
        <p:sp>
          <p:nvSpPr>
            <p:cNvPr id="4" name="Hexagon 3">
              <a:extLst>
                <a:ext uri="{FF2B5EF4-FFF2-40B4-BE49-F238E27FC236}">
                  <a16:creationId xmlns:a16="http://schemas.microsoft.com/office/drawing/2014/main" id="{C156C482-A9AC-4718-143B-0A25F94D1FAD}"/>
                </a:ext>
              </a:extLst>
            </p:cNvPr>
            <p:cNvSpPr/>
            <p:nvPr/>
          </p:nvSpPr>
          <p:spPr>
            <a:xfrm>
              <a:off x="5114593" y="354868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5</a:t>
              </a:r>
            </a:p>
          </p:txBody>
        </p:sp>
        <p:sp>
          <p:nvSpPr>
            <p:cNvPr id="5" name="Hexagon 4">
              <a:extLst>
                <a:ext uri="{FF2B5EF4-FFF2-40B4-BE49-F238E27FC236}">
                  <a16:creationId xmlns:a16="http://schemas.microsoft.com/office/drawing/2014/main" id="{D276B1C4-DFDB-A88E-3E77-39B2EF610DD6}"/>
                </a:ext>
              </a:extLst>
            </p:cNvPr>
            <p:cNvSpPr/>
            <p:nvPr/>
          </p:nvSpPr>
          <p:spPr>
            <a:xfrm>
              <a:off x="4967897" y="2352762"/>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3</a:t>
              </a:r>
            </a:p>
          </p:txBody>
        </p:sp>
        <p:sp>
          <p:nvSpPr>
            <p:cNvPr id="6" name="Hexagon 5">
              <a:extLst>
                <a:ext uri="{FF2B5EF4-FFF2-40B4-BE49-F238E27FC236}">
                  <a16:creationId xmlns:a16="http://schemas.microsoft.com/office/drawing/2014/main" id="{00833784-B18B-FBDE-91A7-F0620A47B682}"/>
                </a:ext>
              </a:extLst>
            </p:cNvPr>
            <p:cNvSpPr/>
            <p:nvPr/>
          </p:nvSpPr>
          <p:spPr>
            <a:xfrm>
              <a:off x="4967897" y="4146641"/>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6</a:t>
              </a:r>
            </a:p>
          </p:txBody>
        </p:sp>
        <p:sp>
          <p:nvSpPr>
            <p:cNvPr id="7" name="Hexagon 6">
              <a:extLst>
                <a:ext uri="{FF2B5EF4-FFF2-40B4-BE49-F238E27FC236}">
                  <a16:creationId xmlns:a16="http://schemas.microsoft.com/office/drawing/2014/main" id="{298A52C1-40F5-7CB9-E06D-FFEF4C6AB9F5}"/>
                </a:ext>
              </a:extLst>
            </p:cNvPr>
            <p:cNvSpPr/>
            <p:nvPr/>
          </p:nvSpPr>
          <p:spPr>
            <a:xfrm>
              <a:off x="4713076" y="4749455"/>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7</a:t>
              </a:r>
            </a:p>
          </p:txBody>
        </p:sp>
        <p:sp>
          <p:nvSpPr>
            <p:cNvPr id="8" name="Hexagon 7">
              <a:extLst>
                <a:ext uri="{FF2B5EF4-FFF2-40B4-BE49-F238E27FC236}">
                  <a16:creationId xmlns:a16="http://schemas.microsoft.com/office/drawing/2014/main" id="{B13D105B-18E3-9B2F-9FE6-B3BDEF0E1F40}"/>
                </a:ext>
              </a:extLst>
            </p:cNvPr>
            <p:cNvSpPr/>
            <p:nvPr/>
          </p:nvSpPr>
          <p:spPr>
            <a:xfrm>
              <a:off x="4713076" y="1755568"/>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2</a:t>
              </a:r>
            </a:p>
          </p:txBody>
        </p:sp>
        <p:sp>
          <p:nvSpPr>
            <p:cNvPr id="9" name="Hexagon 8">
              <a:extLst>
                <a:ext uri="{FF2B5EF4-FFF2-40B4-BE49-F238E27FC236}">
                  <a16:creationId xmlns:a16="http://schemas.microsoft.com/office/drawing/2014/main" id="{D9B4AE0E-1B56-ECD4-FF3F-FA00AFEFE740}"/>
                </a:ext>
              </a:extLst>
            </p:cNvPr>
            <p:cNvSpPr/>
            <p:nvPr/>
          </p:nvSpPr>
          <p:spPr>
            <a:xfrm>
              <a:off x="4233409" y="5342567"/>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8</a:t>
              </a:r>
            </a:p>
          </p:txBody>
        </p:sp>
        <p:sp>
          <p:nvSpPr>
            <p:cNvPr id="10" name="Hexagon 9">
              <a:extLst>
                <a:ext uri="{FF2B5EF4-FFF2-40B4-BE49-F238E27FC236}">
                  <a16:creationId xmlns:a16="http://schemas.microsoft.com/office/drawing/2014/main" id="{0D7265F9-DB95-A93D-A1E4-3BFF88ECF85E}"/>
                </a:ext>
              </a:extLst>
            </p:cNvPr>
            <p:cNvSpPr/>
            <p:nvPr/>
          </p:nvSpPr>
          <p:spPr>
            <a:xfrm>
              <a:off x="4233409" y="115686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1</a:t>
              </a:r>
            </a:p>
          </p:txBody>
        </p:sp>
        <p:pic>
          <p:nvPicPr>
            <p:cNvPr id="11" name="Picture 10" descr="Logo, icon&#10;&#10;Description automatically generated">
              <a:extLst>
                <a:ext uri="{FF2B5EF4-FFF2-40B4-BE49-F238E27FC236}">
                  <a16:creationId xmlns:a16="http://schemas.microsoft.com/office/drawing/2014/main" id="{BF296997-CB70-4052-FA8D-BA3061F2A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1538095"/>
              <a:ext cx="3781799" cy="3781799"/>
            </a:xfrm>
            <a:prstGeom prst="rect">
              <a:avLst/>
            </a:prstGeom>
          </p:spPr>
        </p:pic>
        <p:sp>
          <p:nvSpPr>
            <p:cNvPr id="12" name="Arc 11">
              <a:extLst>
                <a:ext uri="{FF2B5EF4-FFF2-40B4-BE49-F238E27FC236}">
                  <a16:creationId xmlns:a16="http://schemas.microsoft.com/office/drawing/2014/main" id="{370E7A69-33C1-21EB-0118-A14B765B5E8A}"/>
                </a:ext>
              </a:extLst>
            </p:cNvPr>
            <p:cNvSpPr/>
            <p:nvPr/>
          </p:nvSpPr>
          <p:spPr>
            <a:xfrm rot="2346162">
              <a:off x="380330" y="1272876"/>
              <a:ext cx="4312235" cy="4312235"/>
            </a:xfrm>
            <a:prstGeom prst="arc">
              <a:avLst>
                <a:gd name="adj1" fmla="val 16227433"/>
                <a:gd name="adj2" fmla="val 706857"/>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13" name="TextBox 12">
              <a:extLst>
                <a:ext uri="{FF2B5EF4-FFF2-40B4-BE49-F238E27FC236}">
                  <a16:creationId xmlns:a16="http://schemas.microsoft.com/office/drawing/2014/main" id="{FFDC2737-D47F-9D5D-D6ED-3BBB87B86462}"/>
                </a:ext>
              </a:extLst>
            </p:cNvPr>
            <p:cNvSpPr txBox="1"/>
            <p:nvPr/>
          </p:nvSpPr>
          <p:spPr>
            <a:xfrm>
              <a:off x="4699688" y="1151176"/>
              <a:ext cx="3125585"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Micro-ROS: Introduction</a:t>
              </a:r>
            </a:p>
          </p:txBody>
        </p:sp>
        <p:sp>
          <p:nvSpPr>
            <p:cNvPr id="14" name="TextBox 13">
              <a:extLst>
                <a:ext uri="{FF2B5EF4-FFF2-40B4-BE49-F238E27FC236}">
                  <a16:creationId xmlns:a16="http://schemas.microsoft.com/office/drawing/2014/main" id="{1558AEF1-11BB-7E4A-DECF-46B54DF920A4}"/>
                </a:ext>
              </a:extLst>
            </p:cNvPr>
            <p:cNvSpPr txBox="1"/>
            <p:nvPr/>
          </p:nvSpPr>
          <p:spPr>
            <a:xfrm>
              <a:off x="5175866" y="1751740"/>
              <a:ext cx="319500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Micro-ROS: Architecture</a:t>
              </a:r>
            </a:p>
          </p:txBody>
        </p:sp>
        <p:sp>
          <p:nvSpPr>
            <p:cNvPr id="15" name="TextBox 14">
              <a:extLst>
                <a:ext uri="{FF2B5EF4-FFF2-40B4-BE49-F238E27FC236}">
                  <a16:creationId xmlns:a16="http://schemas.microsoft.com/office/drawing/2014/main" id="{3F0F432D-417A-1715-9F9F-30DBAC4F46B3}"/>
                </a:ext>
              </a:extLst>
            </p:cNvPr>
            <p:cNvSpPr txBox="1"/>
            <p:nvPr/>
          </p:nvSpPr>
          <p:spPr>
            <a:xfrm>
              <a:off x="5452030" y="2351574"/>
              <a:ext cx="307514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MCU Programming</a:t>
              </a:r>
            </a:p>
          </p:txBody>
        </p:sp>
        <p:sp>
          <p:nvSpPr>
            <p:cNvPr id="16" name="TextBox 15">
              <a:extLst>
                <a:ext uri="{FF2B5EF4-FFF2-40B4-BE49-F238E27FC236}">
                  <a16:creationId xmlns:a16="http://schemas.microsoft.com/office/drawing/2014/main" id="{8E92C0C0-D3C9-B6D3-CB5E-3B761E019219}"/>
                </a:ext>
              </a:extLst>
            </p:cNvPr>
            <p:cNvSpPr txBox="1"/>
            <p:nvPr/>
          </p:nvSpPr>
          <p:spPr>
            <a:xfrm>
              <a:off x="5564466" y="2949968"/>
              <a:ext cx="3781798"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Micro-ROS Program Structure</a:t>
              </a:r>
            </a:p>
          </p:txBody>
        </p:sp>
        <p:sp>
          <p:nvSpPr>
            <p:cNvPr id="17" name="TextBox 16">
              <a:extLst>
                <a:ext uri="{FF2B5EF4-FFF2-40B4-BE49-F238E27FC236}">
                  <a16:creationId xmlns:a16="http://schemas.microsoft.com/office/drawing/2014/main" id="{1075B9F0-B75B-E498-92A4-0C55B0513F24}"/>
                </a:ext>
              </a:extLst>
            </p:cNvPr>
            <p:cNvSpPr txBox="1"/>
            <p:nvPr/>
          </p:nvSpPr>
          <p:spPr>
            <a:xfrm>
              <a:off x="5564466" y="3543302"/>
              <a:ext cx="417533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Activity 1 and Activity 1.2: Publisher</a:t>
              </a:r>
            </a:p>
          </p:txBody>
        </p:sp>
        <p:sp>
          <p:nvSpPr>
            <p:cNvPr id="18" name="TextBox 17">
              <a:extLst>
                <a:ext uri="{FF2B5EF4-FFF2-40B4-BE49-F238E27FC236}">
                  <a16:creationId xmlns:a16="http://schemas.microsoft.com/office/drawing/2014/main" id="{5481A0C5-5EDC-C21A-0C4A-09811C180A7B}"/>
                </a:ext>
              </a:extLst>
            </p:cNvPr>
            <p:cNvSpPr txBox="1"/>
            <p:nvPr/>
          </p:nvSpPr>
          <p:spPr>
            <a:xfrm>
              <a:off x="5452030" y="4135879"/>
              <a:ext cx="4373494"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Activity 2 and Activity 2.2: Subscriber</a:t>
              </a:r>
            </a:p>
          </p:txBody>
        </p:sp>
        <p:sp>
          <p:nvSpPr>
            <p:cNvPr id="19" name="TextBox 18">
              <a:extLst>
                <a:ext uri="{FF2B5EF4-FFF2-40B4-BE49-F238E27FC236}">
                  <a16:creationId xmlns:a16="http://schemas.microsoft.com/office/drawing/2014/main" id="{620891F5-5DC7-D1B7-CE71-77C6DFDD8D01}"/>
                </a:ext>
              </a:extLst>
            </p:cNvPr>
            <p:cNvSpPr txBox="1"/>
            <p:nvPr/>
          </p:nvSpPr>
          <p:spPr>
            <a:xfrm>
              <a:off x="5177433" y="4754609"/>
              <a:ext cx="4170397"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Activity 3: Publisher and subscriber</a:t>
              </a:r>
            </a:p>
          </p:txBody>
        </p:sp>
        <p:sp>
          <p:nvSpPr>
            <p:cNvPr id="20" name="TextBox 19">
              <a:extLst>
                <a:ext uri="{FF2B5EF4-FFF2-40B4-BE49-F238E27FC236}">
                  <a16:creationId xmlns:a16="http://schemas.microsoft.com/office/drawing/2014/main" id="{90CC8706-5633-48AE-A2CC-EB970E6D3720}"/>
                </a:ext>
              </a:extLst>
            </p:cNvPr>
            <p:cNvSpPr txBox="1"/>
            <p:nvPr/>
          </p:nvSpPr>
          <p:spPr>
            <a:xfrm>
              <a:off x="4699689" y="5344806"/>
              <a:ext cx="3125584"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Activity 4: Wi-Fi Publisher</a:t>
              </a:r>
            </a:p>
          </p:txBody>
        </p:sp>
      </p:grpSp>
      <p:sp>
        <p:nvSpPr>
          <p:cNvPr id="21" name="Title 1">
            <a:extLst>
              <a:ext uri="{FF2B5EF4-FFF2-40B4-BE49-F238E27FC236}">
                <a16:creationId xmlns:a16="http://schemas.microsoft.com/office/drawing/2014/main" id="{00F553E9-9091-D5E1-D87C-5F72D33A2C23}"/>
              </a:ext>
            </a:extLst>
          </p:cNvPr>
          <p:cNvSpPr txBox="1">
            <a:spLocks/>
          </p:cNvSpPr>
          <p:nvPr/>
        </p:nvSpPr>
        <p:spPr>
          <a:xfrm rot="16200000">
            <a:off x="-1941479" y="3090625"/>
            <a:ext cx="5491756" cy="669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00B0F0"/>
                </a:solidFill>
                <a:latin typeface="Nexa-Book" panose="01000000000000000000" pitchFamily="2" charset="0"/>
              </a:rPr>
              <a:t>Table of contents</a:t>
            </a:r>
          </a:p>
        </p:txBody>
      </p:sp>
    </p:spTree>
    <p:extLst>
      <p:ext uri="{BB962C8B-B14F-4D97-AF65-F5344CB8AC3E}">
        <p14:creationId xmlns:p14="http://schemas.microsoft.com/office/powerpoint/2010/main" val="74779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E4D504-0999-2F8B-8096-A52D4AB44466}"/>
              </a:ext>
            </a:extLst>
          </p:cNvPr>
          <p:cNvSpPr>
            <a:spLocks noGrp="1"/>
          </p:cNvSpPr>
          <p:nvPr>
            <p:ph sz="half" idx="1"/>
          </p:nvPr>
        </p:nvSpPr>
        <p:spPr>
          <a:xfrm>
            <a:off x="0" y="1446302"/>
            <a:ext cx="6019800" cy="5411698"/>
          </a:xfrm>
        </p:spPr>
        <p:txBody>
          <a:bodyPr>
            <a:normAutofit lnSpcReduction="10000"/>
          </a:bodyPr>
          <a:lstStyle/>
          <a:p>
            <a:pPr marL="0" indent="0">
              <a:lnSpc>
                <a:spcPct val="150000"/>
              </a:lnSpc>
              <a:buNone/>
            </a:pPr>
            <a:r>
              <a:rPr lang="en-GB" sz="1600" dirty="0">
                <a:latin typeface="Nexa-Bold" panose="01000000000000000000" pitchFamily="2" charset="0"/>
              </a:rPr>
              <a:t>Steps to Configure an Executor in Micro-ROS</a:t>
            </a:r>
          </a:p>
          <a:p>
            <a:pPr marL="342900" indent="-342900">
              <a:lnSpc>
                <a:spcPct val="150000"/>
              </a:lnSpc>
              <a:buFont typeface="+mj-lt"/>
              <a:buAutoNum type="arabicPeriod"/>
            </a:pPr>
            <a:r>
              <a:rPr lang="en-GB" sz="1400" dirty="0"/>
              <a:t>Initialize Memory Allocator:  Required for </a:t>
            </a:r>
            <a:r>
              <a:rPr lang="en-GB" sz="1400" b="1" dirty="0"/>
              <a:t>memory allocation</a:t>
            </a:r>
            <a:r>
              <a:rPr lang="en-GB" sz="1400" dirty="0"/>
              <a:t> in Micro-ROS.</a:t>
            </a:r>
          </a:p>
          <a:p>
            <a:pPr marL="342900" indent="-342900">
              <a:lnSpc>
                <a:spcPct val="150000"/>
              </a:lnSpc>
              <a:buFont typeface="+mj-lt"/>
              <a:buAutoNum type="arabicPeriod"/>
            </a:pPr>
            <a:r>
              <a:rPr lang="en-GB" sz="1400" dirty="0"/>
              <a:t>Initialize Support and Create a Node: </a:t>
            </a:r>
          </a:p>
          <a:p>
            <a:pPr lvl="1">
              <a:lnSpc>
                <a:spcPct val="150000"/>
              </a:lnSpc>
            </a:pPr>
            <a:r>
              <a:rPr lang="en-GB" sz="1400" dirty="0"/>
              <a:t>Support: manages the execution context of Micro-ROS, including its communication state, memory management, and initialisation data</a:t>
            </a:r>
          </a:p>
          <a:p>
            <a:pPr lvl="1">
              <a:lnSpc>
                <a:spcPct val="150000"/>
              </a:lnSpc>
            </a:pPr>
            <a:r>
              <a:rPr lang="en-GB" sz="1400" dirty="0"/>
              <a:t>Node: acts as a ROS 2 processing unit.</a:t>
            </a:r>
          </a:p>
          <a:p>
            <a:pPr>
              <a:lnSpc>
                <a:spcPct val="150000"/>
              </a:lnSpc>
              <a:buFont typeface="+mj-lt"/>
              <a:buAutoNum type="arabicPeriod"/>
            </a:pPr>
            <a:r>
              <a:rPr lang="en-GB" sz="1400" dirty="0"/>
              <a:t>Create and Configure the Executor:</a:t>
            </a:r>
          </a:p>
          <a:p>
            <a:pPr>
              <a:lnSpc>
                <a:spcPct val="150000"/>
              </a:lnSpc>
              <a:buFont typeface="+mj-lt"/>
              <a:buAutoNum type="arabicPeriod"/>
            </a:pPr>
            <a:r>
              <a:rPr lang="en-GB" sz="1400" dirty="0"/>
              <a:t>Initializes an executor.</a:t>
            </a:r>
          </a:p>
          <a:p>
            <a:pPr lvl="1">
              <a:lnSpc>
                <a:spcPct val="150000"/>
              </a:lnSpc>
            </a:pPr>
            <a:r>
              <a:rPr lang="en-GB" sz="1400" dirty="0"/>
              <a:t>1 in </a:t>
            </a:r>
            <a:r>
              <a:rPr lang="en-GB" sz="1400" dirty="0" err="1"/>
              <a:t>rclc_executor_init</a:t>
            </a:r>
            <a:r>
              <a:rPr lang="en-GB" sz="1400" dirty="0"/>
              <a:t>() defines the number of handles (e.g., timers, subscribers).</a:t>
            </a:r>
          </a:p>
          <a:p>
            <a:pPr>
              <a:lnSpc>
                <a:spcPct val="150000"/>
              </a:lnSpc>
              <a:buFont typeface="+mj-lt"/>
              <a:buAutoNum type="arabicPeriod"/>
            </a:pPr>
            <a:r>
              <a:rPr lang="en-GB" sz="1400" dirty="0"/>
              <a:t>Add Callbacks (e.g., Timer) to the Executor</a:t>
            </a:r>
          </a:p>
          <a:p>
            <a:pPr>
              <a:lnSpc>
                <a:spcPct val="150000"/>
              </a:lnSpc>
              <a:buFont typeface="+mj-lt"/>
              <a:buAutoNum type="arabicPeriod"/>
            </a:pPr>
            <a:r>
              <a:rPr lang="en-GB" sz="1400" dirty="0"/>
              <a:t> Process Executor in loop()</a:t>
            </a:r>
          </a:p>
          <a:p>
            <a:pPr marL="800100" lvl="1" indent="-342900">
              <a:lnSpc>
                <a:spcPct val="150000"/>
              </a:lnSpc>
              <a:buFont typeface="+mj-lt"/>
              <a:buAutoNum type="arabicPeriod"/>
            </a:pPr>
            <a:endParaRPr lang="en-GB" sz="1200" dirty="0">
              <a:latin typeface="Nexa-Bold" panose="01000000000000000000" pitchFamily="2" charset="0"/>
            </a:endParaRPr>
          </a:p>
        </p:txBody>
      </p:sp>
      <p:sp>
        <p:nvSpPr>
          <p:cNvPr id="3" name="Content Placeholder 2">
            <a:extLst>
              <a:ext uri="{FF2B5EF4-FFF2-40B4-BE49-F238E27FC236}">
                <a16:creationId xmlns:a16="http://schemas.microsoft.com/office/drawing/2014/main" id="{A065015C-E9B7-219C-0DB2-A40FF270D4EC}"/>
              </a:ext>
            </a:extLst>
          </p:cNvPr>
          <p:cNvSpPr>
            <a:spLocks noGrp="1"/>
          </p:cNvSpPr>
          <p:nvPr>
            <p:ph sz="half" idx="2"/>
          </p:nvPr>
        </p:nvSpPr>
        <p:spPr>
          <a:xfrm>
            <a:off x="6172202" y="1276350"/>
            <a:ext cx="6019798" cy="5581650"/>
          </a:xfrm>
          <a:solidFill>
            <a:schemeClr val="tx2">
              <a:lumMod val="50000"/>
            </a:schemeClr>
          </a:solidFill>
        </p:spPr>
        <p:txBody>
          <a:bodyPr>
            <a:noAutofit/>
          </a:bodyPr>
          <a:lstStyle/>
          <a:p>
            <a:pPr marL="0" indent="0">
              <a:lnSpc>
                <a:spcPct val="120000"/>
              </a:lnSpc>
              <a:spcBef>
                <a:spcPts val="0"/>
              </a:spcBef>
              <a:buNone/>
            </a:pPr>
            <a:r>
              <a:rPr lang="en-GB" sz="900" b="0" dirty="0">
                <a:solidFill>
                  <a:srgbClr val="7F8C8D"/>
                </a:solidFill>
                <a:effectLst/>
                <a:latin typeface="Consolas" panose="020B0609020204030204" pitchFamily="49" charset="0"/>
              </a:rPr>
              <a:t>// Include Libraries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micro_ros_arduino.h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a:t>
            </a:r>
            <a:r>
              <a:rPr lang="en-GB" sz="900" b="0" dirty="0" err="1">
                <a:solidFill>
                  <a:srgbClr val="7F8C8D"/>
                </a:solidFill>
                <a:effectLst/>
                <a:latin typeface="Consolas" panose="020B0609020204030204" pitchFamily="49" charset="0"/>
              </a:rPr>
              <a:t>ros</a:t>
            </a:r>
            <a:r>
              <a:rPr lang="en-GB" sz="900" b="0" dirty="0">
                <a:solidFill>
                  <a:srgbClr val="7F8C8D"/>
                </a:solidFill>
                <a:effectLst/>
                <a:latin typeface="Consolas" panose="020B0609020204030204" pitchFamily="49" charset="0"/>
              </a:rPr>
              <a:t>-</a:t>
            </a:r>
            <a:r>
              <a:rPr lang="en-GB" sz="900" b="0" dirty="0" err="1">
                <a:solidFill>
                  <a:srgbClr val="7F8C8D"/>
                </a:solidFill>
                <a:effectLst/>
                <a:latin typeface="Consolas" panose="020B0609020204030204" pitchFamily="49" charset="0"/>
              </a:rPr>
              <a:t>arduino</a:t>
            </a:r>
            <a:r>
              <a:rPr lang="en-GB" sz="900" b="0" dirty="0">
                <a:solidFill>
                  <a:srgbClr val="7F8C8D"/>
                </a:solidFill>
                <a:effectLst/>
                <a:latin typeface="Consolas" panose="020B0609020204030204" pitchFamily="49" charset="0"/>
              </a:rPr>
              <a:t> library</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rcl.h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//Core ROS 2 Client Library (RCL) for node management.</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error_handling.h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//Error handling utilities for Micro-ROS.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rclc</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rclc.h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//Micro-ROS Client library for embedded devices.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rclc</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executor.h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//Micro-ROS Executor to manage callbacks</a:t>
            </a:r>
          </a:p>
          <a:p>
            <a:pPr marL="0" indent="0">
              <a:lnSpc>
                <a:spcPct val="120000"/>
              </a:lnSpc>
              <a:spcBef>
                <a:spcPts val="0"/>
              </a:spcBef>
              <a:buNone/>
            </a:pPr>
            <a:r>
              <a:rPr lang="en-GB" sz="900" b="0" dirty="0">
                <a:solidFill>
                  <a:srgbClr val="7F8C8D"/>
                </a:solidFill>
                <a:effectLst/>
                <a:latin typeface="Consolas" panose="020B0609020204030204" pitchFamily="49" charset="0"/>
              </a:rPr>
              <a:t>//Instantiate executor and its support classes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rclc_executor_t</a:t>
            </a:r>
            <a:r>
              <a:rPr lang="en-GB" sz="900" b="0" dirty="0">
                <a:solidFill>
                  <a:srgbClr val="DAE3E3"/>
                </a:solidFill>
                <a:effectLst/>
                <a:latin typeface="Consolas" panose="020B0609020204030204" pitchFamily="49" charset="0"/>
              </a:rPr>
              <a:t> executor;</a:t>
            </a:r>
            <a:r>
              <a:rPr lang="en-GB" sz="900" b="0" dirty="0">
                <a:solidFill>
                  <a:srgbClr val="7F8C8D"/>
                </a:solidFill>
                <a:effectLst/>
                <a:latin typeface="Consolas" panose="020B0609020204030204" pitchFamily="49" charset="0"/>
              </a:rPr>
              <a:t>   //Manages task execution (timers, callbacks, etc.).</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rclc_support_t</a:t>
            </a:r>
            <a:r>
              <a:rPr lang="en-GB" sz="900" b="0" dirty="0">
                <a:solidFill>
                  <a:srgbClr val="DAE3E3"/>
                </a:solidFill>
                <a:effectLst/>
                <a:latin typeface="Consolas" panose="020B0609020204030204" pitchFamily="49" charset="0"/>
              </a:rPr>
              <a:t> support;</a:t>
            </a:r>
            <a:r>
              <a:rPr lang="en-GB" sz="900" b="0" dirty="0">
                <a:solidFill>
                  <a:srgbClr val="7F8C8D"/>
                </a:solidFill>
                <a:effectLst/>
                <a:latin typeface="Consolas" panose="020B0609020204030204" pitchFamily="49" charset="0"/>
              </a:rPr>
              <a:t>     //Data structure that holds the execution context of Micro-ROS, including its communication state, memory management, and initialization data.</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rcl_allocator_t</a:t>
            </a:r>
            <a:r>
              <a:rPr lang="en-GB" sz="900" b="0" dirty="0">
                <a:solidFill>
                  <a:srgbClr val="DAE3E3"/>
                </a:solidFill>
                <a:effectLst/>
                <a:latin typeface="Consolas" panose="020B0609020204030204" pitchFamily="49" charset="0"/>
              </a:rPr>
              <a:t> allocator;</a:t>
            </a:r>
            <a:r>
              <a:rPr lang="en-GB" sz="900" b="0" dirty="0">
                <a:solidFill>
                  <a:srgbClr val="7F8C8D"/>
                </a:solidFill>
                <a:effectLst/>
                <a:latin typeface="Consolas" panose="020B0609020204030204" pitchFamily="49" charset="0"/>
              </a:rPr>
              <a:t>  //Manages memory allocation.</a:t>
            </a:r>
          </a:p>
          <a:p>
            <a:pPr marL="0" indent="0">
              <a:lnSpc>
                <a:spcPct val="120000"/>
              </a:lnSpc>
              <a:spcBef>
                <a:spcPts val="0"/>
              </a:spcBef>
              <a:buNone/>
            </a:pPr>
            <a:r>
              <a:rPr lang="en-GB" sz="900" b="0" dirty="0">
                <a:solidFill>
                  <a:srgbClr val="7F8C8D"/>
                </a:solidFill>
                <a:effectLst/>
                <a:latin typeface="Consolas" panose="020B0609020204030204" pitchFamily="49" charset="0"/>
              </a:rPr>
              <a:t>//Setup</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0CA1A6"/>
                </a:solidFill>
                <a:effectLst/>
                <a:latin typeface="Consolas" panose="020B0609020204030204" pitchFamily="49" charset="0"/>
              </a:rPr>
              <a:t>void</a:t>
            </a: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setup</a:t>
            </a:r>
            <a:r>
              <a:rPr lang="en-GB" sz="900" b="0" dirty="0">
                <a:solidFill>
                  <a:srgbClr val="DAE3E3"/>
                </a:solidFill>
                <a:effectLst/>
                <a:latin typeface="Consolas" panose="020B0609020204030204" pitchFamily="49" charset="0"/>
              </a:rPr>
              <a:t>() {</a:t>
            </a:r>
          </a:p>
          <a:p>
            <a:pPr marL="0" indent="0">
              <a:lnSpc>
                <a:spcPct val="120000"/>
              </a:lnSpc>
              <a:spcBef>
                <a:spcPts val="0"/>
              </a:spcBef>
              <a:buNone/>
            </a:pPr>
            <a:r>
              <a:rPr lang="en-GB" sz="900" dirty="0">
                <a:solidFill>
                  <a:srgbClr val="7F8C8D"/>
                </a:solidFill>
                <a:latin typeface="Consolas" panose="020B0609020204030204" pitchFamily="49" charset="0"/>
              </a:rPr>
              <a:t>...</a:t>
            </a:r>
          </a:p>
          <a:p>
            <a:pPr marL="0" indent="0">
              <a:lnSpc>
                <a:spcPct val="120000"/>
              </a:lnSpc>
              <a:spcBef>
                <a:spcPts val="0"/>
              </a:spcBef>
              <a:buNone/>
            </a:pPr>
            <a:r>
              <a:rPr lang="en-GB" sz="900" b="0" dirty="0">
                <a:solidFill>
                  <a:srgbClr val="7F8C8D"/>
                </a:solidFill>
                <a:effectLst/>
                <a:latin typeface="Consolas" panose="020B0609020204030204" pitchFamily="49" charset="0"/>
              </a:rPr>
              <a:t>  //Initializes memory allocation for Micro-ROS operations.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  allocator = </a:t>
            </a:r>
            <a:r>
              <a:rPr lang="en-GB" sz="900" b="0" dirty="0" err="1">
                <a:solidFill>
                  <a:srgbClr val="F39C12"/>
                </a:solidFill>
                <a:effectLst/>
                <a:latin typeface="Consolas" panose="020B0609020204030204" pitchFamily="49" charset="0"/>
              </a:rPr>
              <a:t>rcl_get_default_allocator</a:t>
            </a:r>
            <a:r>
              <a:rPr lang="en-GB" sz="900" b="0" dirty="0">
                <a:solidFill>
                  <a:srgbClr val="DAE3E3"/>
                </a:solidFill>
                <a:effectLst/>
                <a:latin typeface="Consolas" panose="020B0609020204030204" pitchFamily="49" charset="0"/>
              </a:rPr>
              <a:t>();</a:t>
            </a:r>
          </a:p>
          <a:p>
            <a:pPr marL="0" indent="0">
              <a:lnSpc>
                <a:spcPct val="120000"/>
              </a:lnSpc>
              <a:spcBef>
                <a:spcPts val="0"/>
              </a:spcBef>
              <a:buNone/>
            </a:pPr>
            <a:r>
              <a:rPr lang="en-GB" sz="900" b="0" dirty="0">
                <a:solidFill>
                  <a:srgbClr val="7F8C8D"/>
                </a:solidFill>
                <a:effectLst/>
                <a:latin typeface="Consolas" panose="020B0609020204030204" pitchFamily="49" charset="0"/>
              </a:rPr>
              <a:t>  //Creates a ROS 2 support structure to manage the execution context.</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rclc_support_init</a:t>
            </a:r>
            <a:r>
              <a:rPr lang="en-GB" sz="900" b="0" dirty="0">
                <a:solidFill>
                  <a:srgbClr val="DAE3E3"/>
                </a:solidFill>
                <a:effectLst/>
                <a:latin typeface="Consolas" panose="020B0609020204030204" pitchFamily="49" charset="0"/>
              </a:rPr>
              <a:t>(&amp;support, </a:t>
            </a:r>
            <a:r>
              <a:rPr lang="en-GB" sz="900" b="0" dirty="0">
                <a:solidFill>
                  <a:srgbClr val="7FCBCD"/>
                </a:solidFill>
                <a:effectLst/>
                <a:latin typeface="Consolas" panose="020B0609020204030204" pitchFamily="49" charset="0"/>
              </a:rPr>
              <a:t>0</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NULL</a:t>
            </a:r>
            <a:r>
              <a:rPr lang="en-GB" sz="900" b="0" dirty="0">
                <a:solidFill>
                  <a:srgbClr val="DAE3E3"/>
                </a:solidFill>
                <a:effectLst/>
                <a:latin typeface="Consolas" panose="020B0609020204030204" pitchFamily="49" charset="0"/>
              </a:rPr>
              <a:t>, &amp;allocator));</a:t>
            </a:r>
          </a:p>
          <a:p>
            <a:pPr marL="0" indent="0">
              <a:lnSpc>
                <a:spcPct val="120000"/>
              </a:lnSpc>
              <a:spcBef>
                <a:spcPts val="0"/>
              </a:spcBef>
              <a:buNone/>
            </a:pPr>
            <a:r>
              <a:rPr lang="en-GB" sz="900" b="0" dirty="0">
                <a:solidFill>
                  <a:srgbClr val="7F8C8D"/>
                </a:solidFill>
                <a:effectLst/>
                <a:latin typeface="Consolas" panose="020B0609020204030204" pitchFamily="49" charset="0"/>
              </a:rPr>
              <a:t>  // create node</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rclc_node_init_default</a:t>
            </a:r>
            <a:r>
              <a:rPr lang="en-GB" sz="900" b="0" dirty="0">
                <a:solidFill>
                  <a:srgbClr val="DAE3E3"/>
                </a:solidFill>
                <a:effectLst/>
                <a:latin typeface="Consolas" panose="020B0609020204030204" pitchFamily="49" charset="0"/>
              </a:rPr>
              <a:t>(&amp;node, </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micro_ros_sub_node</a:t>
            </a:r>
            <a:r>
              <a:rPr lang="en-GB" sz="900" b="0" dirty="0">
                <a:solidFill>
                  <a:srgbClr val="7FCBCD"/>
                </a:solidFill>
                <a:effectLst/>
                <a:latin typeface="Consolas" panose="020B0609020204030204" pitchFamily="49" charset="0"/>
              </a:rPr>
              <a:t>"</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a:t>
            </a:r>
            <a:r>
              <a:rPr lang="en-GB" sz="900" b="0" dirty="0">
                <a:solidFill>
                  <a:srgbClr val="DAE3E3"/>
                </a:solidFill>
                <a:effectLst/>
                <a:latin typeface="Consolas" panose="020B0609020204030204" pitchFamily="49" charset="0"/>
              </a:rPr>
              <a:t>, &amp;support));</a:t>
            </a:r>
          </a:p>
          <a:p>
            <a:pPr marL="0" indent="0">
              <a:lnSpc>
                <a:spcPct val="120000"/>
              </a:lnSpc>
              <a:spcBef>
                <a:spcPts val="0"/>
              </a:spcBef>
              <a:buNone/>
            </a:pPr>
            <a:r>
              <a:rPr lang="en-GB" sz="900" b="0" dirty="0">
                <a:solidFill>
                  <a:srgbClr val="7F8C8D"/>
                </a:solidFill>
                <a:effectLst/>
                <a:latin typeface="Consolas" panose="020B0609020204030204" pitchFamily="49" charset="0"/>
              </a:rPr>
              <a:t>  // create executor</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rclc_executor_init</a:t>
            </a:r>
            <a:r>
              <a:rPr lang="en-GB" sz="900" b="0" dirty="0">
                <a:solidFill>
                  <a:srgbClr val="DAE3E3"/>
                </a:solidFill>
                <a:effectLst/>
                <a:latin typeface="Consolas" panose="020B0609020204030204" pitchFamily="49" charset="0"/>
              </a:rPr>
              <a:t>(&amp;executor, &amp;</a:t>
            </a:r>
            <a:r>
              <a:rPr lang="en-GB" sz="900" b="0" dirty="0" err="1">
                <a:solidFill>
                  <a:srgbClr val="F39C12"/>
                </a:solidFill>
                <a:effectLst/>
                <a:latin typeface="Consolas" panose="020B0609020204030204" pitchFamily="49" charset="0"/>
              </a:rPr>
              <a:t>support</a:t>
            </a:r>
            <a:r>
              <a:rPr lang="en-GB" sz="900" b="0" dirty="0" err="1">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context</a:t>
            </a:r>
            <a:r>
              <a:rPr lang="en-GB" sz="900" b="0" dirty="0">
                <a:solidFill>
                  <a:srgbClr val="DAE3E3"/>
                </a:solidFill>
                <a:effectLst/>
                <a:latin typeface="Consolas" panose="020B0609020204030204" pitchFamily="49" charset="0"/>
              </a:rPr>
              <a:t>, </a:t>
            </a:r>
            <a:r>
              <a:rPr lang="en-GB" sz="900" b="0" dirty="0">
                <a:solidFill>
                  <a:srgbClr val="7FCBCD"/>
                </a:solidFill>
                <a:effectLst/>
                <a:highlight>
                  <a:srgbClr val="800000"/>
                </a:highlight>
                <a:latin typeface="Consolas" panose="020B0609020204030204" pitchFamily="49" charset="0"/>
              </a:rPr>
              <a:t>1</a:t>
            </a:r>
            <a:r>
              <a:rPr lang="en-GB" sz="900" b="0" dirty="0">
                <a:solidFill>
                  <a:srgbClr val="DAE3E3"/>
                </a:solidFill>
                <a:effectLst/>
                <a:latin typeface="Consolas" panose="020B0609020204030204" pitchFamily="49" charset="0"/>
              </a:rPr>
              <a:t>, &amp;allocator));</a:t>
            </a:r>
          </a:p>
          <a:p>
            <a:pPr marL="0" indent="0">
              <a:lnSpc>
                <a:spcPct val="120000"/>
              </a:lnSpc>
              <a:spcBef>
                <a:spcPts val="0"/>
              </a:spcBef>
              <a:buNone/>
            </a:pPr>
            <a:r>
              <a:rPr lang="en-GB" sz="900" b="0" dirty="0">
                <a:solidFill>
                  <a:srgbClr val="7F8C8D"/>
                </a:solidFill>
                <a:effectLst/>
                <a:latin typeface="Consolas" panose="020B0609020204030204" pitchFamily="49" charset="0"/>
              </a:rPr>
              <a:t>  // Register subscription with the executor</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rclc_executor_add_subscription</a:t>
            </a:r>
            <a:r>
              <a:rPr lang="en-GB" sz="900" b="0" dirty="0">
                <a:solidFill>
                  <a:srgbClr val="DAE3E3"/>
                </a:solidFill>
                <a:effectLst/>
                <a:latin typeface="Consolas" panose="020B0609020204030204" pitchFamily="49" charset="0"/>
              </a:rPr>
              <a:t>(&amp;executor, &amp;subscriber, &amp;</a:t>
            </a:r>
            <a:r>
              <a:rPr lang="en-GB" sz="900" b="0" dirty="0" err="1">
                <a:solidFill>
                  <a:srgbClr val="DAE3E3"/>
                </a:solidFill>
                <a:effectLst/>
                <a:latin typeface="Consolas" panose="020B0609020204030204" pitchFamily="49" charset="0"/>
              </a:rPr>
              <a:t>msg</a:t>
            </a:r>
            <a:r>
              <a:rPr lang="en-GB" sz="900" b="0" dirty="0">
                <a:solidFill>
                  <a:srgbClr val="DAE3E3"/>
                </a:solidFill>
                <a:effectLst/>
                <a:latin typeface="Consolas" panose="020B0609020204030204" pitchFamily="49" charset="0"/>
              </a:rPr>
              <a:t>, &amp;</a:t>
            </a:r>
            <a:r>
              <a:rPr lang="en-GB" sz="900" b="0" dirty="0" err="1">
                <a:solidFill>
                  <a:srgbClr val="DAE3E3"/>
                </a:solidFill>
                <a:effectLst/>
                <a:latin typeface="Consolas" panose="020B0609020204030204" pitchFamily="49" charset="0"/>
              </a:rPr>
              <a:t>subscription_callback</a:t>
            </a:r>
            <a:r>
              <a:rPr lang="en-GB" sz="900" b="0" dirty="0">
                <a:solidFill>
                  <a:srgbClr val="DAE3E3"/>
                </a:solidFill>
                <a:effectLst/>
                <a:latin typeface="Consolas" panose="020B0609020204030204" pitchFamily="49" charset="0"/>
              </a:rPr>
              <a:t>, ON_NEW_DATA));</a:t>
            </a:r>
          </a:p>
          <a:p>
            <a:pPr marL="0" indent="0">
              <a:lnSpc>
                <a:spcPct val="120000"/>
              </a:lnSpc>
              <a:spcBef>
                <a:spcPts val="0"/>
              </a:spcBef>
              <a:buFont typeface="Arial" panose="020B0604020202020204" pitchFamily="34" charset="0"/>
              <a:buNone/>
            </a:pPr>
            <a:r>
              <a:rPr lang="en-GB" sz="900" b="0" dirty="0">
                <a:solidFill>
                  <a:srgbClr val="DAE3E3"/>
                </a:solidFill>
                <a:effectLst/>
                <a:latin typeface="Consolas" panose="020B0609020204030204" pitchFamily="49" charset="0"/>
              </a:rPr>
              <a:t>  </a:t>
            </a:r>
            <a:r>
              <a:rPr lang="en-GB" sz="900" dirty="0">
                <a:solidFill>
                  <a:srgbClr val="7F8C8D"/>
                </a:solidFill>
                <a:latin typeface="Consolas" panose="020B0609020204030204" pitchFamily="49" charset="0"/>
              </a:rPr>
              <a:t>  // Register timer with executor</a:t>
            </a:r>
            <a:endParaRPr lang="en-GB" sz="90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900" dirty="0">
                <a:solidFill>
                  <a:srgbClr val="DAE3E3"/>
                </a:solidFill>
                <a:latin typeface="Consolas" panose="020B0609020204030204" pitchFamily="49" charset="0"/>
              </a:rPr>
              <a:t>  </a:t>
            </a:r>
            <a:r>
              <a:rPr lang="en-GB" sz="900" dirty="0">
                <a:solidFill>
                  <a:srgbClr val="F39C12"/>
                </a:solidFill>
                <a:latin typeface="Consolas" panose="020B0609020204030204" pitchFamily="49" charset="0"/>
              </a:rPr>
              <a:t>RCCHECK</a:t>
            </a:r>
            <a:r>
              <a:rPr lang="en-GB" sz="900" dirty="0">
                <a:solidFill>
                  <a:srgbClr val="DAE3E3"/>
                </a:solidFill>
                <a:latin typeface="Consolas" panose="020B0609020204030204" pitchFamily="49" charset="0"/>
              </a:rPr>
              <a:t>(</a:t>
            </a:r>
            <a:r>
              <a:rPr lang="en-GB" sz="900" dirty="0" err="1">
                <a:solidFill>
                  <a:srgbClr val="F39C12"/>
                </a:solidFill>
                <a:latin typeface="Consolas" panose="020B0609020204030204" pitchFamily="49" charset="0"/>
              </a:rPr>
              <a:t>rclc_executor_add_timer</a:t>
            </a:r>
            <a:r>
              <a:rPr lang="en-GB" sz="900" dirty="0">
                <a:solidFill>
                  <a:srgbClr val="DAE3E3"/>
                </a:solidFill>
                <a:latin typeface="Consolas" panose="020B0609020204030204" pitchFamily="49" charset="0"/>
              </a:rPr>
              <a:t>(&amp;executor, &amp;timer));</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a:t>
            </a: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0CA1A6"/>
                </a:solidFill>
                <a:effectLst/>
                <a:latin typeface="Consolas" panose="020B0609020204030204" pitchFamily="49" charset="0"/>
              </a:rPr>
              <a:t>void</a:t>
            </a: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loop</a:t>
            </a:r>
            <a:r>
              <a:rPr lang="en-GB" sz="900" b="0" dirty="0">
                <a:solidFill>
                  <a:srgbClr val="DAE3E3"/>
                </a:solidFill>
                <a:effectLst/>
                <a:latin typeface="Consolas" panose="020B0609020204030204" pitchFamily="49" charset="0"/>
              </a:rPr>
              <a:t>() {</a:t>
            </a: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delay</a:t>
            </a:r>
            <a:r>
              <a:rPr lang="en-GB" sz="900" b="0" dirty="0">
                <a:solidFill>
                  <a:srgbClr val="DAE3E3"/>
                </a:solidFill>
                <a:effectLst/>
                <a:latin typeface="Consolas" panose="020B0609020204030204" pitchFamily="49" charset="0"/>
              </a:rPr>
              <a:t>(</a:t>
            </a:r>
            <a:r>
              <a:rPr lang="en-GB" sz="900" b="0" dirty="0">
                <a:solidFill>
                  <a:srgbClr val="7FCBCD"/>
                </a:solidFill>
                <a:effectLst/>
                <a:latin typeface="Consolas" panose="020B0609020204030204" pitchFamily="49" charset="0"/>
              </a:rPr>
              <a:t>100</a:t>
            </a:r>
            <a:r>
              <a:rPr lang="en-GB" sz="900" b="0" dirty="0">
                <a:solidFill>
                  <a:srgbClr val="DAE3E3"/>
                </a:solidFill>
                <a:effectLst/>
                <a:latin typeface="Consolas" panose="020B0609020204030204" pitchFamily="49" charset="0"/>
              </a:rPr>
              <a:t>);</a:t>
            </a:r>
          </a:p>
          <a:p>
            <a:pPr marL="0" indent="0">
              <a:lnSpc>
                <a:spcPct val="120000"/>
              </a:lnSpc>
              <a:spcBef>
                <a:spcPts val="0"/>
              </a:spcBef>
              <a:buNone/>
            </a:pP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F39C12"/>
                </a:solidFill>
                <a:effectLst/>
                <a:latin typeface="Consolas" panose="020B0609020204030204" pitchFamily="49" charset="0"/>
              </a:rPr>
              <a:t>rclc_executor_spin_some</a:t>
            </a:r>
            <a:r>
              <a:rPr lang="en-GB" sz="900" b="0" dirty="0">
                <a:solidFill>
                  <a:srgbClr val="DAE3E3"/>
                </a:solidFill>
                <a:effectLst/>
                <a:latin typeface="Consolas" panose="020B0609020204030204" pitchFamily="49" charset="0"/>
              </a:rPr>
              <a:t>(&amp;executor, </a:t>
            </a:r>
            <a:r>
              <a:rPr lang="en-GB" sz="900" b="0" dirty="0">
                <a:solidFill>
                  <a:srgbClr val="F39C12"/>
                </a:solidFill>
                <a:effectLst/>
                <a:latin typeface="Consolas" panose="020B0609020204030204" pitchFamily="49" charset="0"/>
              </a:rPr>
              <a:t>RCL_MS_TO_NS</a:t>
            </a:r>
            <a:r>
              <a:rPr lang="en-GB" sz="900" b="0" dirty="0">
                <a:solidFill>
                  <a:srgbClr val="DAE3E3"/>
                </a:solidFill>
                <a:effectLst/>
                <a:latin typeface="Consolas" panose="020B0609020204030204" pitchFamily="49" charset="0"/>
              </a:rPr>
              <a:t>(</a:t>
            </a:r>
            <a:r>
              <a:rPr lang="en-GB" sz="900" b="0" dirty="0">
                <a:solidFill>
                  <a:srgbClr val="7FCBCD"/>
                </a:solidFill>
                <a:effectLst/>
                <a:latin typeface="Consolas" panose="020B0609020204030204" pitchFamily="49" charset="0"/>
              </a:rPr>
              <a:t>100</a:t>
            </a:r>
            <a:r>
              <a:rPr lang="en-GB" sz="900" b="0" dirty="0">
                <a:solidFill>
                  <a:srgbClr val="DAE3E3"/>
                </a:solidFill>
                <a:effectLst/>
                <a:latin typeface="Consolas" panose="020B0609020204030204" pitchFamily="49" charset="0"/>
              </a:rPr>
              <a:t>)));</a:t>
            </a:r>
            <a:r>
              <a:rPr lang="en-GB" sz="900" b="0" dirty="0">
                <a:solidFill>
                  <a:srgbClr val="7F8C8D"/>
                </a:solidFill>
                <a:effectLst/>
                <a:latin typeface="Consolas" panose="020B0609020204030204" pitchFamily="49" charset="0"/>
              </a:rPr>
              <a:t>  //Executor Spin</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a:t>
            </a:r>
          </a:p>
        </p:txBody>
      </p:sp>
      <p:sp>
        <p:nvSpPr>
          <p:cNvPr id="4" name="Title 3">
            <a:extLst>
              <a:ext uri="{FF2B5EF4-FFF2-40B4-BE49-F238E27FC236}">
                <a16:creationId xmlns:a16="http://schemas.microsoft.com/office/drawing/2014/main" id="{7716C7A6-366C-2358-6F03-BE4DF139F1F9}"/>
              </a:ext>
            </a:extLst>
          </p:cNvPr>
          <p:cNvSpPr>
            <a:spLocks noGrp="1"/>
          </p:cNvSpPr>
          <p:nvPr>
            <p:ph type="title"/>
          </p:nvPr>
        </p:nvSpPr>
        <p:spPr/>
        <p:txBody>
          <a:bodyPr/>
          <a:lstStyle/>
          <a:p>
            <a:r>
              <a:rPr lang="en-GB" dirty="0"/>
              <a:t>Executor Configuration</a:t>
            </a:r>
          </a:p>
        </p:txBody>
      </p:sp>
    </p:spTree>
    <p:extLst>
      <p:ext uri="{BB962C8B-B14F-4D97-AF65-F5344CB8AC3E}">
        <p14:creationId xmlns:p14="http://schemas.microsoft.com/office/powerpoint/2010/main" val="1472799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A647-8CAF-7176-BFD0-C2C8655406A6}"/>
              </a:ext>
            </a:extLst>
          </p:cNvPr>
          <p:cNvSpPr>
            <a:spLocks noGrp="1"/>
          </p:cNvSpPr>
          <p:nvPr>
            <p:ph type="ctrTitle"/>
          </p:nvPr>
        </p:nvSpPr>
        <p:spPr>
          <a:xfrm>
            <a:off x="406206" y="2767280"/>
            <a:ext cx="3864780" cy="1323439"/>
          </a:xfrm>
        </p:spPr>
        <p:txBody>
          <a:bodyPr>
            <a:normAutofit fontScale="90000"/>
          </a:bodyPr>
          <a:lstStyle/>
          <a:p>
            <a:r>
              <a:rPr lang="en-GB" dirty="0"/>
              <a:t>Micro-ROS Serial Communication</a:t>
            </a:r>
          </a:p>
        </p:txBody>
      </p:sp>
      <p:sp>
        <p:nvSpPr>
          <p:cNvPr id="3" name="Subtitle 2">
            <a:extLst>
              <a:ext uri="{FF2B5EF4-FFF2-40B4-BE49-F238E27FC236}">
                <a16:creationId xmlns:a16="http://schemas.microsoft.com/office/drawing/2014/main" id="{1435F319-CC6B-7F45-502C-608288D8E4F7}"/>
              </a:ext>
            </a:extLst>
          </p:cNvPr>
          <p:cNvSpPr>
            <a:spLocks noGrp="1"/>
          </p:cNvSpPr>
          <p:nvPr>
            <p:ph type="subTitle" idx="1"/>
          </p:nvPr>
        </p:nvSpPr>
        <p:spPr/>
        <p:txBody>
          <a:bodyPr>
            <a:normAutofit/>
          </a:bodyPr>
          <a:lstStyle/>
          <a:p>
            <a:r>
              <a:rPr lang="en-GB" dirty="0"/>
              <a:t>Activity 1: Simple Publisher </a:t>
            </a:r>
          </a:p>
        </p:txBody>
      </p:sp>
    </p:spTree>
    <p:extLst>
      <p:ext uri="{BB962C8B-B14F-4D97-AF65-F5344CB8AC3E}">
        <p14:creationId xmlns:p14="http://schemas.microsoft.com/office/powerpoint/2010/main" val="3869113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E3637D5-F021-53AE-6966-328AE5912D79}"/>
              </a:ext>
            </a:extLst>
          </p:cNvPr>
          <p:cNvPicPr>
            <a:picLocks noChangeAspect="1"/>
          </p:cNvPicPr>
          <p:nvPr/>
        </p:nvPicPr>
        <p:blipFill>
          <a:blip r:embed="rId2"/>
          <a:stretch>
            <a:fillRect/>
          </a:stretch>
        </p:blipFill>
        <p:spPr>
          <a:xfrm>
            <a:off x="9722014" y="5510467"/>
            <a:ext cx="1142682" cy="850368"/>
          </a:xfrm>
          <a:prstGeom prst="rect">
            <a:avLst/>
          </a:prstGeom>
        </p:spPr>
      </p:pic>
      <p:sp>
        <p:nvSpPr>
          <p:cNvPr id="2" name="Content Placeholder 1">
            <a:extLst>
              <a:ext uri="{FF2B5EF4-FFF2-40B4-BE49-F238E27FC236}">
                <a16:creationId xmlns:a16="http://schemas.microsoft.com/office/drawing/2014/main" id="{96D9D51A-D95D-174A-F859-F77BBAAB76C4}"/>
              </a:ext>
            </a:extLst>
          </p:cNvPr>
          <p:cNvSpPr>
            <a:spLocks noGrp="1"/>
          </p:cNvSpPr>
          <p:nvPr>
            <p:ph sz="half" idx="1"/>
          </p:nvPr>
        </p:nvSpPr>
        <p:spPr>
          <a:xfrm>
            <a:off x="838200" y="1825624"/>
            <a:ext cx="5181600" cy="4847791"/>
          </a:xfrm>
        </p:spPr>
        <p:txBody>
          <a:bodyPr>
            <a:normAutofit fontScale="85000" lnSpcReduction="20000"/>
          </a:bodyPr>
          <a:lstStyle/>
          <a:p>
            <a:pPr>
              <a:lnSpc>
                <a:spcPct val="150000"/>
              </a:lnSpc>
            </a:pPr>
            <a:r>
              <a:rPr lang="en-GB" sz="2000" dirty="0"/>
              <a:t>The following activity is based on the example tutorial found in the provided micro-ROS libraries.</a:t>
            </a:r>
          </a:p>
          <a:p>
            <a:pPr>
              <a:lnSpc>
                <a:spcPct val="150000"/>
              </a:lnSpc>
            </a:pPr>
            <a:r>
              <a:rPr lang="en-GB" sz="2000" dirty="0"/>
              <a:t>This activity requires Arduino IDE to be installed and configured as shown in “MCR2_Micro_ROS_Installation”. </a:t>
            </a:r>
          </a:p>
          <a:p>
            <a:pPr>
              <a:lnSpc>
                <a:spcPct val="150000"/>
              </a:lnSpc>
            </a:pPr>
            <a:r>
              <a:rPr lang="en-GB" sz="2000" dirty="0"/>
              <a:t>Requirements:</a:t>
            </a:r>
          </a:p>
          <a:p>
            <a:pPr lvl="1">
              <a:lnSpc>
                <a:spcPct val="150000"/>
              </a:lnSpc>
            </a:pPr>
            <a:r>
              <a:rPr lang="en-GB" sz="1600" dirty="0"/>
              <a:t>Microcontroller</a:t>
            </a:r>
          </a:p>
          <a:p>
            <a:pPr lvl="1">
              <a:lnSpc>
                <a:spcPct val="150000"/>
              </a:lnSpc>
            </a:pPr>
            <a:r>
              <a:rPr lang="en-GB" sz="1600" dirty="0"/>
              <a:t>Computer</a:t>
            </a:r>
          </a:p>
          <a:p>
            <a:pPr lvl="1">
              <a:lnSpc>
                <a:spcPct val="150000"/>
              </a:lnSpc>
            </a:pPr>
            <a:r>
              <a:rPr lang="en-GB" sz="1600" dirty="0"/>
              <a:t>micro-</a:t>
            </a:r>
            <a:r>
              <a:rPr lang="en-GB" sz="1600" dirty="0" err="1"/>
              <a:t>usb</a:t>
            </a:r>
            <a:r>
              <a:rPr lang="en-GB" sz="1600" dirty="0"/>
              <a:t> to USB cable (Data)</a:t>
            </a:r>
          </a:p>
          <a:p>
            <a:pPr lvl="1">
              <a:lnSpc>
                <a:spcPct val="150000"/>
              </a:lnSpc>
            </a:pPr>
            <a:r>
              <a:rPr lang="en-GB" sz="1600" dirty="0"/>
              <a:t>Breadboard</a:t>
            </a:r>
          </a:p>
          <a:p>
            <a:pPr lvl="1">
              <a:lnSpc>
                <a:spcPct val="150000"/>
              </a:lnSpc>
            </a:pPr>
            <a:r>
              <a:rPr lang="en-GB" sz="1600" dirty="0"/>
              <a:t>LED</a:t>
            </a:r>
          </a:p>
          <a:p>
            <a:pPr lvl="1">
              <a:lnSpc>
                <a:spcPct val="150000"/>
              </a:lnSpc>
            </a:pPr>
            <a:r>
              <a:rPr lang="en-GB" sz="1600" dirty="0"/>
              <a:t>150 Ohm Resistor</a:t>
            </a:r>
          </a:p>
          <a:p>
            <a:pPr>
              <a:lnSpc>
                <a:spcPct val="150000"/>
              </a:lnSpc>
            </a:pPr>
            <a:endParaRPr lang="en-GB" sz="2000" dirty="0"/>
          </a:p>
          <a:p>
            <a:pPr>
              <a:lnSpc>
                <a:spcPct val="150000"/>
              </a:lnSpc>
            </a:pPr>
            <a:endParaRPr lang="en-GB" sz="2000" dirty="0"/>
          </a:p>
        </p:txBody>
      </p:sp>
      <p:sp>
        <p:nvSpPr>
          <p:cNvPr id="4" name="Title 3">
            <a:extLst>
              <a:ext uri="{FF2B5EF4-FFF2-40B4-BE49-F238E27FC236}">
                <a16:creationId xmlns:a16="http://schemas.microsoft.com/office/drawing/2014/main" id="{127112A0-6A35-F39B-5ED9-1CBBAC986303}"/>
              </a:ext>
            </a:extLst>
          </p:cNvPr>
          <p:cNvSpPr>
            <a:spLocks noGrp="1"/>
          </p:cNvSpPr>
          <p:nvPr>
            <p:ph type="title"/>
          </p:nvPr>
        </p:nvSpPr>
        <p:spPr/>
        <p:txBody>
          <a:bodyPr/>
          <a:lstStyle/>
          <a:p>
            <a:r>
              <a:rPr lang="en-US" dirty="0">
                <a:latin typeface="Nexa-Bold" panose="01000000000000000000" pitchFamily="2" charset="0"/>
              </a:rPr>
              <a:t>Requirements</a:t>
            </a:r>
            <a:endParaRPr lang="en-GB" dirty="0"/>
          </a:p>
        </p:txBody>
      </p:sp>
      <p:grpSp>
        <p:nvGrpSpPr>
          <p:cNvPr id="10" name="Group 9">
            <a:extLst>
              <a:ext uri="{FF2B5EF4-FFF2-40B4-BE49-F238E27FC236}">
                <a16:creationId xmlns:a16="http://schemas.microsoft.com/office/drawing/2014/main" id="{2318216A-045D-D553-40D9-910DBA4E050E}"/>
              </a:ext>
            </a:extLst>
          </p:cNvPr>
          <p:cNvGrpSpPr/>
          <p:nvPr/>
        </p:nvGrpSpPr>
        <p:grpSpPr>
          <a:xfrm>
            <a:off x="5565036" y="4093088"/>
            <a:ext cx="1995961" cy="1995961"/>
            <a:chOff x="6374432" y="4472992"/>
            <a:chExt cx="1995961" cy="1995961"/>
          </a:xfrm>
        </p:grpSpPr>
        <p:pic>
          <p:nvPicPr>
            <p:cNvPr id="11" name="Graphic 10" descr="Computer outline">
              <a:extLst>
                <a:ext uri="{FF2B5EF4-FFF2-40B4-BE49-F238E27FC236}">
                  <a16:creationId xmlns:a16="http://schemas.microsoft.com/office/drawing/2014/main" id="{2E9738C2-43A6-AC55-4031-B031A2385F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432" y="4472992"/>
              <a:ext cx="1995961" cy="1995961"/>
            </a:xfrm>
            <a:prstGeom prst="rect">
              <a:avLst/>
            </a:prstGeom>
          </p:spPr>
        </p:pic>
        <p:sp>
          <p:nvSpPr>
            <p:cNvPr id="15" name="TextBox 14">
              <a:extLst>
                <a:ext uri="{FF2B5EF4-FFF2-40B4-BE49-F238E27FC236}">
                  <a16:creationId xmlns:a16="http://schemas.microsoft.com/office/drawing/2014/main" id="{69D44C07-72CB-735C-CE22-ED1E20E00940}"/>
                </a:ext>
              </a:extLst>
            </p:cNvPr>
            <p:cNvSpPr txBox="1"/>
            <p:nvPr/>
          </p:nvSpPr>
          <p:spPr>
            <a:xfrm>
              <a:off x="6486409" y="6014308"/>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Computer</a:t>
              </a:r>
              <a:endParaRPr lang="en-GB" dirty="0">
                <a:solidFill>
                  <a:schemeClr val="bg2">
                    <a:lumMod val="50000"/>
                  </a:schemeClr>
                </a:solidFill>
              </a:endParaRPr>
            </a:p>
          </p:txBody>
        </p:sp>
        <p:pic>
          <p:nvPicPr>
            <p:cNvPr id="4098" name="Picture 2" descr="Simple Arduino PNG Transparent Background, Free Download #17572 -  FreeIconsPNG">
              <a:extLst>
                <a:ext uri="{FF2B5EF4-FFF2-40B4-BE49-F238E27FC236}">
                  <a16:creationId xmlns:a16="http://schemas.microsoft.com/office/drawing/2014/main" id="{AB910E7E-8381-07F5-38CB-8DBB814BF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734" y="5022435"/>
              <a:ext cx="940169" cy="6790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B5CFAD7D-5CC8-49DF-0D7E-9D1EE1E7BD10}"/>
              </a:ext>
            </a:extLst>
          </p:cNvPr>
          <p:cNvGrpSpPr/>
          <p:nvPr/>
        </p:nvGrpSpPr>
        <p:grpSpPr>
          <a:xfrm>
            <a:off x="9658635" y="1529123"/>
            <a:ext cx="1772005" cy="2186020"/>
            <a:chOff x="6374432" y="1547159"/>
            <a:chExt cx="1772005" cy="2186020"/>
          </a:xfrm>
        </p:grpSpPr>
        <p:pic>
          <p:nvPicPr>
            <p:cNvPr id="5122" name="Picture 2" descr="ESP32-DevKitC-32E Espressif Systems | Mouser México">
              <a:extLst>
                <a:ext uri="{FF2B5EF4-FFF2-40B4-BE49-F238E27FC236}">
                  <a16:creationId xmlns:a16="http://schemas.microsoft.com/office/drawing/2014/main" id="{8775A110-963F-30B1-BCCF-2B51A18EF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235" y="1547159"/>
              <a:ext cx="914400" cy="1816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E23C4D-A682-AD6F-F376-0991B0016A63}"/>
                </a:ext>
              </a:extLst>
            </p:cNvPr>
            <p:cNvSpPr txBox="1"/>
            <p:nvPr/>
          </p:nvSpPr>
          <p:spPr>
            <a:xfrm>
              <a:off x="6374432" y="3363847"/>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ESP32 board</a:t>
              </a:r>
              <a:endParaRPr lang="en-GB" dirty="0">
                <a:solidFill>
                  <a:schemeClr val="bg2">
                    <a:lumMod val="50000"/>
                  </a:schemeClr>
                </a:solidFill>
              </a:endParaRPr>
            </a:p>
          </p:txBody>
        </p:sp>
      </p:grpSp>
      <p:pic>
        <p:nvPicPr>
          <p:cNvPr id="5" name="Content Placeholder 5" descr="A green circuit board with black and gold pins&#10;&#10;Description automatically generated">
            <a:extLst>
              <a:ext uri="{FF2B5EF4-FFF2-40B4-BE49-F238E27FC236}">
                <a16:creationId xmlns:a16="http://schemas.microsoft.com/office/drawing/2014/main" id="{FB086062-58CF-5677-38E1-9B7C1DBE1FBB}"/>
              </a:ext>
            </a:extLst>
          </p:cNvPr>
          <p:cNvPicPr>
            <a:picLocks noGrp="1" noChangeAspect="1"/>
          </p:cNvPicPr>
          <p:nvPr>
            <p:ph sz="half" idx="2"/>
          </p:nvPr>
        </p:nvPicPr>
        <p:blipFill>
          <a:blip r:embed="rId7">
            <a:extLst>
              <a:ext uri="{BEBA8EAE-BF5A-486C-A8C5-ECC9F3942E4B}">
                <a14:imgProps xmlns:a14="http://schemas.microsoft.com/office/drawing/2010/main">
                  <a14:imgLayer r:embed="rId8">
                    <a14:imgEffect>
                      <a14:backgroundRemoval t="10000" b="90000" l="10000" r="90000">
                        <a14:foregroundMark x1="39550" y1="51504" x2="40900" y2="53982"/>
                      </a14:backgroundRemoval>
                    </a14:imgEffect>
                  </a14:imgLayer>
                </a14:imgProps>
              </a:ext>
              <a:ext uri="{28A0092B-C50C-407E-A947-70E740481C1C}">
                <a14:useLocalDpi xmlns:a14="http://schemas.microsoft.com/office/drawing/2010/main" val="0"/>
              </a:ext>
            </a:extLst>
          </a:blip>
          <a:stretch>
            <a:fillRect/>
          </a:stretch>
        </p:blipFill>
        <p:spPr>
          <a:xfrm>
            <a:off x="5866318" y="1512762"/>
            <a:ext cx="3532672" cy="1995960"/>
          </a:xfrm>
        </p:spPr>
      </p:pic>
      <p:sp>
        <p:nvSpPr>
          <p:cNvPr id="6" name="TextBox 5">
            <a:extLst>
              <a:ext uri="{FF2B5EF4-FFF2-40B4-BE49-F238E27FC236}">
                <a16:creationId xmlns:a16="http://schemas.microsoft.com/office/drawing/2014/main" id="{7FFF641E-2195-BAAF-EC02-D7E5C3139481}"/>
              </a:ext>
            </a:extLst>
          </p:cNvPr>
          <p:cNvSpPr txBox="1"/>
          <p:nvPr/>
        </p:nvSpPr>
        <p:spPr>
          <a:xfrm>
            <a:off x="6746651" y="3329450"/>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Hackerboard</a:t>
            </a:r>
            <a:endParaRPr lang="en-GB" dirty="0">
              <a:solidFill>
                <a:schemeClr val="bg2">
                  <a:lumMod val="50000"/>
                </a:schemeClr>
              </a:solidFill>
            </a:endParaRPr>
          </a:p>
        </p:txBody>
      </p:sp>
      <p:sp>
        <p:nvSpPr>
          <p:cNvPr id="7" name="TextBox 6">
            <a:extLst>
              <a:ext uri="{FF2B5EF4-FFF2-40B4-BE49-F238E27FC236}">
                <a16:creationId xmlns:a16="http://schemas.microsoft.com/office/drawing/2014/main" id="{5B42761A-6248-F74B-75E1-7655C8D5C0AA}"/>
              </a:ext>
            </a:extLst>
          </p:cNvPr>
          <p:cNvSpPr txBox="1"/>
          <p:nvPr/>
        </p:nvSpPr>
        <p:spPr>
          <a:xfrm>
            <a:off x="8958370" y="2252801"/>
            <a:ext cx="609778"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Or</a:t>
            </a:r>
            <a:endParaRPr lang="en-GB" dirty="0">
              <a:solidFill>
                <a:schemeClr val="bg2">
                  <a:lumMod val="50000"/>
                </a:schemeClr>
              </a:solidFill>
            </a:endParaRPr>
          </a:p>
        </p:txBody>
      </p:sp>
      <p:pic>
        <p:nvPicPr>
          <p:cNvPr id="12" name="Picture 6" descr="Premium breadboard 830 holes">
            <a:extLst>
              <a:ext uri="{FF2B5EF4-FFF2-40B4-BE49-F238E27FC236}">
                <a16:creationId xmlns:a16="http://schemas.microsoft.com/office/drawing/2014/main" id="{9141CA74-628B-C66D-34A7-84965C3AE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2704" y="3928501"/>
            <a:ext cx="1913488" cy="14351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074DD14-03E8-BAED-9A3F-44906ADC35DE}"/>
              </a:ext>
            </a:extLst>
          </p:cNvPr>
          <p:cNvSpPr txBox="1"/>
          <p:nvPr/>
        </p:nvSpPr>
        <p:spPr>
          <a:xfrm>
            <a:off x="8022163" y="4986444"/>
            <a:ext cx="2274570" cy="369332"/>
          </a:xfrm>
          <a:prstGeom prst="rect">
            <a:avLst/>
          </a:prstGeom>
          <a:noFill/>
        </p:spPr>
        <p:txBody>
          <a:bodyPr wrap="square">
            <a:spAutoFit/>
          </a:bodyPr>
          <a:lstStyle/>
          <a:p>
            <a:pPr lvl="0" algn="ctr"/>
            <a:r>
              <a:rPr lang="en-US" dirty="0">
                <a:solidFill>
                  <a:schemeClr val="bg2">
                    <a:lumMod val="50000"/>
                  </a:schemeClr>
                </a:solidFill>
                <a:latin typeface="Nexa-Bold" panose="01000000000000000000" pitchFamily="2" charset="0"/>
              </a:rPr>
              <a:t>Breadboard</a:t>
            </a:r>
            <a:endParaRPr lang="en-GB" dirty="0">
              <a:solidFill>
                <a:schemeClr val="bg2">
                  <a:lumMod val="50000"/>
                </a:schemeClr>
              </a:solidFill>
              <a:latin typeface="Nexa-Bold" panose="01000000000000000000" pitchFamily="2"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72EC9B1-C106-2AC4-6F09-F5923D82E0B7}"/>
                  </a:ext>
                </a:extLst>
              </p:cNvPr>
              <p:cNvSpPr txBox="1"/>
              <p:nvPr/>
            </p:nvSpPr>
            <p:spPr>
              <a:xfrm>
                <a:off x="9156070" y="6277149"/>
                <a:ext cx="2274570" cy="369332"/>
              </a:xfrm>
              <a:prstGeom prst="rect">
                <a:avLst/>
              </a:prstGeom>
              <a:noFill/>
            </p:spPr>
            <p:txBody>
              <a:bodyPr wrap="square">
                <a:spAutoFit/>
              </a:bodyPr>
              <a:lstStyle/>
              <a:p>
                <a:pPr algn="ctr"/>
                <a:r>
                  <a:rPr lang="en-US" dirty="0">
                    <a:solidFill>
                      <a:schemeClr val="bg2">
                        <a:lumMod val="50000"/>
                      </a:schemeClr>
                    </a:solidFill>
                    <a:latin typeface="Nexa-Bold" panose="01000000000000000000" pitchFamily="2" charset="0"/>
                  </a:rPr>
                  <a:t> </a:t>
                </a:r>
                <a14:m>
                  <m:oMath xmlns:m="http://schemas.openxmlformats.org/officeDocument/2006/math">
                    <m:r>
                      <a:rPr lang="en-GB" b="0" i="0" smtClean="0">
                        <a:solidFill>
                          <a:schemeClr val="bg2">
                            <a:lumMod val="50000"/>
                          </a:schemeClr>
                        </a:solidFill>
                        <a:latin typeface="Cambria Math" panose="02040503050406030204" pitchFamily="18" charset="0"/>
                      </a:rPr>
                      <m:t>150</m:t>
                    </m:r>
                    <m:r>
                      <m:rPr>
                        <m:sty m:val="p"/>
                      </m:rPr>
                      <a:rPr lang="en-GB">
                        <a:solidFill>
                          <a:schemeClr val="bg2">
                            <a:lumMod val="50000"/>
                          </a:schemeClr>
                        </a:solidFill>
                        <a:latin typeface="Cambria Math" panose="02040503050406030204" pitchFamily="18" charset="0"/>
                      </a:rPr>
                      <m:t>Ω</m:t>
                    </m:r>
                  </m:oMath>
                </a14:m>
                <a:r>
                  <a:rPr lang="en-US" dirty="0">
                    <a:solidFill>
                      <a:schemeClr val="bg2">
                        <a:lumMod val="50000"/>
                      </a:schemeClr>
                    </a:solidFill>
                    <a:latin typeface="Nexa-Bold" panose="01000000000000000000" pitchFamily="2" charset="0"/>
                  </a:rPr>
                  <a:t> Resistor</a:t>
                </a:r>
                <a:endParaRPr lang="en-GB" dirty="0">
                  <a:solidFill>
                    <a:schemeClr val="bg2">
                      <a:lumMod val="50000"/>
                    </a:schemeClr>
                  </a:solidFill>
                  <a:latin typeface="Nexa-Bold" panose="01000000000000000000" pitchFamily="2" charset="0"/>
                </a:endParaRPr>
              </a:p>
            </p:txBody>
          </p:sp>
        </mc:Choice>
        <mc:Fallback xmlns="">
          <p:sp>
            <p:nvSpPr>
              <p:cNvPr id="17" name="TextBox 16">
                <a:extLst>
                  <a:ext uri="{FF2B5EF4-FFF2-40B4-BE49-F238E27FC236}">
                    <a16:creationId xmlns:a16="http://schemas.microsoft.com/office/drawing/2014/main" id="{172EC9B1-C106-2AC4-6F09-F5923D82E0B7}"/>
                  </a:ext>
                </a:extLst>
              </p:cNvPr>
              <p:cNvSpPr txBox="1">
                <a:spLocks noRot="1" noChangeAspect="1" noMove="1" noResize="1" noEditPoints="1" noAdjustHandles="1" noChangeArrowheads="1" noChangeShapeType="1" noTextEdit="1"/>
              </p:cNvSpPr>
              <p:nvPr/>
            </p:nvSpPr>
            <p:spPr>
              <a:xfrm>
                <a:off x="9156070" y="6277149"/>
                <a:ext cx="2274570" cy="369332"/>
              </a:xfrm>
              <a:prstGeom prst="rect">
                <a:avLst/>
              </a:prstGeom>
              <a:blipFill>
                <a:blip r:embed="rId10"/>
                <a:stretch>
                  <a:fillRect t="-10000" b="-26667"/>
                </a:stretch>
              </a:blipFill>
            </p:spPr>
            <p:txBody>
              <a:bodyPr/>
              <a:lstStyle/>
              <a:p>
                <a:r>
                  <a:rPr lang="en-GB">
                    <a:noFill/>
                  </a:rPr>
                  <a:t> </a:t>
                </a:r>
              </a:p>
            </p:txBody>
          </p:sp>
        </mc:Fallback>
      </mc:AlternateContent>
      <p:pic>
        <p:nvPicPr>
          <p:cNvPr id="18" name="Picture 2" descr="LED Rouge, Traversant, 5 mm (T-1 3/4), 3 V">
            <a:extLst>
              <a:ext uri="{FF2B5EF4-FFF2-40B4-BE49-F238E27FC236}">
                <a16:creationId xmlns:a16="http://schemas.microsoft.com/office/drawing/2014/main" id="{DB90D794-2F73-D560-1FD8-97B2DFDC05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4900" y="4287177"/>
            <a:ext cx="1249708" cy="702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B49F796-947B-BEDF-7003-EA2C6877E56F}"/>
              </a:ext>
            </a:extLst>
          </p:cNvPr>
          <p:cNvSpPr txBox="1"/>
          <p:nvPr/>
        </p:nvSpPr>
        <p:spPr>
          <a:xfrm>
            <a:off x="10002469" y="4992530"/>
            <a:ext cx="2274570" cy="369332"/>
          </a:xfrm>
          <a:prstGeom prst="rect">
            <a:avLst/>
          </a:prstGeom>
          <a:noFill/>
        </p:spPr>
        <p:txBody>
          <a:bodyPr wrap="square">
            <a:spAutoFit/>
          </a:bodyPr>
          <a:lstStyle/>
          <a:p>
            <a:pPr algn="ctr"/>
            <a:r>
              <a:rPr lang="en-GB" dirty="0">
                <a:solidFill>
                  <a:schemeClr val="bg2">
                    <a:lumMod val="50000"/>
                  </a:schemeClr>
                </a:solidFill>
                <a:latin typeface="Nexa-Bold" panose="01000000000000000000" pitchFamily="2" charset="0"/>
              </a:rPr>
              <a:t>LED</a:t>
            </a:r>
          </a:p>
        </p:txBody>
      </p:sp>
    </p:spTree>
    <p:extLst>
      <p:ext uri="{BB962C8B-B14F-4D97-AF65-F5344CB8AC3E}">
        <p14:creationId xmlns:p14="http://schemas.microsoft.com/office/powerpoint/2010/main" val="305688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6743-BB50-E720-4F09-2995C211B78B}"/>
              </a:ext>
            </a:extLst>
          </p:cNvPr>
          <p:cNvSpPr>
            <a:spLocks noGrp="1"/>
          </p:cNvSpPr>
          <p:nvPr>
            <p:ph type="title"/>
          </p:nvPr>
        </p:nvSpPr>
        <p:spPr/>
        <p:txBody>
          <a:bodyPr/>
          <a:lstStyle/>
          <a:p>
            <a:r>
              <a:rPr lang="en-GB" dirty="0"/>
              <a:t>Hackerboard Pinout</a:t>
            </a:r>
          </a:p>
        </p:txBody>
      </p:sp>
      <p:pic>
        <p:nvPicPr>
          <p:cNvPr id="4" name="Picture 3" descr="A computer circuit board with many colored wires&#10;&#10;Description automatically generated">
            <a:extLst>
              <a:ext uri="{FF2B5EF4-FFF2-40B4-BE49-F238E27FC236}">
                <a16:creationId xmlns:a16="http://schemas.microsoft.com/office/drawing/2014/main" id="{49A6D4BC-BA20-1C04-BDB5-8859DB6F1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37" y="1371600"/>
            <a:ext cx="7786314" cy="5219700"/>
          </a:xfrm>
          <a:prstGeom prst="rect">
            <a:avLst/>
          </a:prstGeom>
        </p:spPr>
      </p:pic>
    </p:spTree>
    <p:extLst>
      <p:ext uri="{BB962C8B-B14F-4D97-AF65-F5344CB8AC3E}">
        <p14:creationId xmlns:p14="http://schemas.microsoft.com/office/powerpoint/2010/main" val="1507001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AA135-283E-36A8-1187-FA27FBA6B582}"/>
              </a:ext>
            </a:extLst>
          </p:cNvPr>
          <p:cNvSpPr>
            <a:spLocks noGrp="1"/>
          </p:cNvSpPr>
          <p:nvPr>
            <p:ph type="title"/>
          </p:nvPr>
        </p:nvSpPr>
        <p:spPr/>
        <p:txBody>
          <a:bodyPr/>
          <a:lstStyle/>
          <a:p>
            <a:r>
              <a:rPr lang="en-US" dirty="0"/>
              <a:t>ESP32 Pinout</a:t>
            </a:r>
          </a:p>
        </p:txBody>
      </p:sp>
      <p:pic>
        <p:nvPicPr>
          <p:cNvPr id="6146" name="Picture 2" descr="ESP32 Wroom pinout uPesy">
            <a:extLst>
              <a:ext uri="{FF2B5EF4-FFF2-40B4-BE49-F238E27FC236}">
                <a16:creationId xmlns:a16="http://schemas.microsoft.com/office/drawing/2014/main" id="{213B9B81-81F0-90DC-BEB7-C2A9DD12901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98719" y="1720850"/>
            <a:ext cx="89217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36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CF80A-3CC2-C0F9-1C20-C359CF6D40C9}"/>
              </a:ext>
            </a:extLst>
          </p:cNvPr>
          <p:cNvPicPr>
            <a:picLocks noChangeAspect="1"/>
          </p:cNvPicPr>
          <p:nvPr/>
        </p:nvPicPr>
        <p:blipFill>
          <a:blip r:embed="rId3">
            <a:clrChange>
              <a:clrFrom>
                <a:srgbClr val="F4F5F6"/>
              </a:clrFrom>
              <a:clrTo>
                <a:srgbClr val="F4F5F6">
                  <a:alpha val="0"/>
                </a:srgbClr>
              </a:clrTo>
            </a:clrChange>
          </a:blip>
          <a:stretch>
            <a:fillRect/>
          </a:stretch>
        </p:blipFill>
        <p:spPr>
          <a:xfrm>
            <a:off x="513918" y="1780893"/>
            <a:ext cx="6192114" cy="4039164"/>
          </a:xfrm>
          <a:prstGeom prst="rect">
            <a:avLst/>
          </a:prstGeom>
        </p:spPr>
      </p:pic>
      <p:pic>
        <p:nvPicPr>
          <p:cNvPr id="5" name="Picture 4">
            <a:extLst>
              <a:ext uri="{FF2B5EF4-FFF2-40B4-BE49-F238E27FC236}">
                <a16:creationId xmlns:a16="http://schemas.microsoft.com/office/drawing/2014/main" id="{376599FD-9952-3DFF-225F-7B522C251113}"/>
              </a:ext>
            </a:extLst>
          </p:cNvPr>
          <p:cNvPicPr>
            <a:picLocks noChangeAspect="1"/>
          </p:cNvPicPr>
          <p:nvPr/>
        </p:nvPicPr>
        <p:blipFill rotWithShape="1">
          <a:blip r:embed="rId4"/>
          <a:srcRect l="6550" r="9318"/>
          <a:stretch/>
        </p:blipFill>
        <p:spPr>
          <a:xfrm rot="10800000">
            <a:off x="7304582" y="1241272"/>
            <a:ext cx="4593802" cy="4375456"/>
          </a:xfrm>
          <a:prstGeom prst="rect">
            <a:avLst/>
          </a:prstGeom>
        </p:spPr>
      </p:pic>
      <p:sp>
        <p:nvSpPr>
          <p:cNvPr id="7" name="Title 6">
            <a:extLst>
              <a:ext uri="{FF2B5EF4-FFF2-40B4-BE49-F238E27FC236}">
                <a16:creationId xmlns:a16="http://schemas.microsoft.com/office/drawing/2014/main" id="{8596BC3F-ABE0-5DFE-6BAE-A94B0EDFFB23}"/>
              </a:ext>
            </a:extLst>
          </p:cNvPr>
          <p:cNvSpPr>
            <a:spLocks noGrp="1"/>
          </p:cNvSpPr>
          <p:nvPr>
            <p:ph type="title"/>
          </p:nvPr>
        </p:nvSpPr>
        <p:spPr/>
        <p:txBody>
          <a:bodyPr/>
          <a:lstStyle/>
          <a:p>
            <a:r>
              <a:rPr lang="en-GB" dirty="0"/>
              <a:t>Connections</a:t>
            </a:r>
          </a:p>
        </p:txBody>
      </p:sp>
      <p:cxnSp>
        <p:nvCxnSpPr>
          <p:cNvPr id="9" name="Straight Connector 8">
            <a:extLst>
              <a:ext uri="{FF2B5EF4-FFF2-40B4-BE49-F238E27FC236}">
                <a16:creationId xmlns:a16="http://schemas.microsoft.com/office/drawing/2014/main" id="{7D4953CA-2ACF-0260-6F6A-88EB08B37AAD}"/>
              </a:ext>
            </a:extLst>
          </p:cNvPr>
          <p:cNvCxnSpPr>
            <a:cxnSpLocks/>
            <a:stCxn id="16" idx="6"/>
            <a:endCxn id="15" idx="6"/>
          </p:cNvCxnSpPr>
          <p:nvPr/>
        </p:nvCxnSpPr>
        <p:spPr>
          <a:xfrm flipH="1" flipV="1">
            <a:off x="5982213" y="4577610"/>
            <a:ext cx="4920114" cy="72269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8CD88DB-5963-9E5E-E98E-88C9D63D06C4}"/>
              </a:ext>
            </a:extLst>
          </p:cNvPr>
          <p:cNvCxnSpPr>
            <a:cxnSpLocks/>
          </p:cNvCxnSpPr>
          <p:nvPr/>
        </p:nvCxnSpPr>
        <p:spPr>
          <a:xfrm flipH="1" flipV="1">
            <a:off x="6096000" y="5267617"/>
            <a:ext cx="1931647" cy="203543"/>
          </a:xfrm>
          <a:prstGeom prst="line">
            <a:avLst/>
          </a:prstGeom>
          <a:ln w="57150"/>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0E8B04C2-D7BC-910A-B0EF-7E770A62673B}"/>
              </a:ext>
            </a:extLst>
          </p:cNvPr>
          <p:cNvSpPr/>
          <p:nvPr/>
        </p:nvSpPr>
        <p:spPr>
          <a:xfrm>
            <a:off x="8027646" y="5398376"/>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9EE9623-AC0D-B63C-2D9B-BFEF853369F5}"/>
              </a:ext>
            </a:extLst>
          </p:cNvPr>
          <p:cNvSpPr/>
          <p:nvPr/>
        </p:nvSpPr>
        <p:spPr>
          <a:xfrm>
            <a:off x="6021693" y="5184383"/>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210040FA-8135-F199-7B16-35FDE1622B1F}"/>
              </a:ext>
            </a:extLst>
          </p:cNvPr>
          <p:cNvSpPr/>
          <p:nvPr/>
        </p:nvSpPr>
        <p:spPr>
          <a:xfrm>
            <a:off x="5833600" y="4503303"/>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EE57A054-3ECE-8254-80B6-AE5D503EA2B7}"/>
              </a:ext>
            </a:extLst>
          </p:cNvPr>
          <p:cNvSpPr/>
          <p:nvPr/>
        </p:nvSpPr>
        <p:spPr>
          <a:xfrm>
            <a:off x="10753714" y="5226000"/>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BC782F8-B834-826B-5315-D3349BFA2BCD}"/>
              </a:ext>
            </a:extLst>
          </p:cNvPr>
          <p:cNvSpPr txBox="1"/>
          <p:nvPr/>
        </p:nvSpPr>
        <p:spPr>
          <a:xfrm>
            <a:off x="10188676" y="5614993"/>
            <a:ext cx="1278687" cy="523220"/>
          </a:xfrm>
          <a:prstGeom prst="rect">
            <a:avLst/>
          </a:prstGeom>
          <a:noFill/>
        </p:spPr>
        <p:txBody>
          <a:bodyPr wrap="square">
            <a:spAutoFit/>
          </a:bodyPr>
          <a:lstStyle/>
          <a:p>
            <a:r>
              <a:rPr lang="en-GB" sz="2800" dirty="0">
                <a:solidFill>
                  <a:schemeClr val="accent2"/>
                </a:solidFill>
              </a:rPr>
              <a:t>Pin 22</a:t>
            </a:r>
          </a:p>
        </p:txBody>
      </p:sp>
      <p:sp>
        <p:nvSpPr>
          <p:cNvPr id="24" name="TextBox 23">
            <a:extLst>
              <a:ext uri="{FF2B5EF4-FFF2-40B4-BE49-F238E27FC236}">
                <a16:creationId xmlns:a16="http://schemas.microsoft.com/office/drawing/2014/main" id="{6B13BB9B-A67F-BC0D-1A63-E2C98857082C}"/>
              </a:ext>
            </a:extLst>
          </p:cNvPr>
          <p:cNvSpPr txBox="1"/>
          <p:nvPr/>
        </p:nvSpPr>
        <p:spPr>
          <a:xfrm>
            <a:off x="7462608" y="5614993"/>
            <a:ext cx="1278687" cy="523220"/>
          </a:xfrm>
          <a:prstGeom prst="rect">
            <a:avLst/>
          </a:prstGeom>
          <a:noFill/>
        </p:spPr>
        <p:txBody>
          <a:bodyPr wrap="square">
            <a:spAutoFit/>
          </a:bodyPr>
          <a:lstStyle/>
          <a:p>
            <a:pPr algn="ctr"/>
            <a:r>
              <a:rPr lang="en-GB" sz="2800" dirty="0"/>
              <a:t>GND</a:t>
            </a:r>
          </a:p>
        </p:txBody>
      </p:sp>
    </p:spTree>
    <p:extLst>
      <p:ext uri="{BB962C8B-B14F-4D97-AF65-F5344CB8AC3E}">
        <p14:creationId xmlns:p14="http://schemas.microsoft.com/office/powerpoint/2010/main" val="1930577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CAD4C-05FC-13B4-27FE-FB7A0F9270D3}"/>
              </a:ext>
            </a:extLst>
          </p:cNvPr>
          <p:cNvSpPr>
            <a:spLocks noGrp="1"/>
          </p:cNvSpPr>
          <p:nvPr>
            <p:ph sz="half" idx="1"/>
          </p:nvPr>
        </p:nvSpPr>
        <p:spPr>
          <a:xfrm>
            <a:off x="403245" y="1587085"/>
            <a:ext cx="5417773" cy="5150176"/>
          </a:xfrm>
        </p:spPr>
        <p:txBody>
          <a:bodyPr>
            <a:normAutofit/>
          </a:bodyPr>
          <a:lstStyle/>
          <a:p>
            <a:pPr marL="0" indent="0">
              <a:lnSpc>
                <a:spcPct val="170000"/>
              </a:lnSpc>
              <a:buNone/>
            </a:pPr>
            <a:r>
              <a:rPr lang="en-GB" sz="1800" dirty="0">
                <a:latin typeface="Nexa-Bold" panose="01000000000000000000" pitchFamily="2" charset="0"/>
              </a:rPr>
              <a:t>Introduction</a:t>
            </a:r>
          </a:p>
          <a:p>
            <a:pPr>
              <a:lnSpc>
                <a:spcPct val="170000"/>
              </a:lnSpc>
            </a:pPr>
            <a:r>
              <a:rPr lang="en-GB" sz="1500" dirty="0"/>
              <a:t>In this activity, a node running a simple publisher inside the microcontroller will be declared.</a:t>
            </a:r>
          </a:p>
          <a:p>
            <a:pPr>
              <a:lnSpc>
                <a:spcPct val="170000"/>
              </a:lnSpc>
            </a:pPr>
            <a:r>
              <a:rPr lang="en-GB" sz="1500" dirty="0"/>
              <a:t>This node will run inside the microcontroller and will communicate with the computer via UART.</a:t>
            </a:r>
          </a:p>
          <a:p>
            <a:pPr>
              <a:lnSpc>
                <a:spcPct val="170000"/>
              </a:lnSpc>
            </a:pPr>
            <a:r>
              <a:rPr lang="en-GB" sz="1500" dirty="0"/>
              <a:t>The node will publish a simple int32 message.</a:t>
            </a:r>
          </a:p>
          <a:p>
            <a:pPr>
              <a:lnSpc>
                <a:spcPct val="150000"/>
              </a:lnSpc>
            </a:pPr>
            <a:r>
              <a:rPr lang="en-US" sz="1500" dirty="0"/>
              <a:t>This activity will be divided into two parts. The first part involves the Arduino IDE to program the MCU. </a:t>
            </a:r>
          </a:p>
          <a:p>
            <a:pPr>
              <a:lnSpc>
                <a:spcPct val="150000"/>
              </a:lnSpc>
            </a:pPr>
            <a:r>
              <a:rPr lang="en-US" sz="1500" dirty="0"/>
              <a:t>The second part involving the commands required to connect to the board to the computer.</a:t>
            </a:r>
          </a:p>
          <a:p>
            <a:pPr>
              <a:lnSpc>
                <a:spcPct val="170000"/>
              </a:lnSpc>
            </a:pPr>
            <a:endParaRPr lang="en-GB" sz="1400" dirty="0"/>
          </a:p>
          <a:p>
            <a:pPr>
              <a:lnSpc>
                <a:spcPct val="150000"/>
              </a:lnSpc>
            </a:pPr>
            <a:endParaRPr lang="en-US" sz="1400" dirty="0"/>
          </a:p>
        </p:txBody>
      </p:sp>
      <p:sp>
        <p:nvSpPr>
          <p:cNvPr id="4" name="Title 3">
            <a:extLst>
              <a:ext uri="{FF2B5EF4-FFF2-40B4-BE49-F238E27FC236}">
                <a16:creationId xmlns:a16="http://schemas.microsoft.com/office/drawing/2014/main" id="{F7043FC3-B966-09E5-36B7-4CA3DBA2B207}"/>
              </a:ext>
            </a:extLst>
          </p:cNvPr>
          <p:cNvSpPr>
            <a:spLocks noGrp="1"/>
          </p:cNvSpPr>
          <p:nvPr>
            <p:ph type="title"/>
          </p:nvPr>
        </p:nvSpPr>
        <p:spPr/>
        <p:txBody>
          <a:bodyPr/>
          <a:lstStyle/>
          <a:p>
            <a:r>
              <a:rPr lang="en-GB" dirty="0"/>
              <a:t>Introduction</a:t>
            </a:r>
          </a:p>
        </p:txBody>
      </p:sp>
      <p:pic>
        <p:nvPicPr>
          <p:cNvPr id="3" name="Content Placeholder 2">
            <a:extLst>
              <a:ext uri="{FF2B5EF4-FFF2-40B4-BE49-F238E27FC236}">
                <a16:creationId xmlns:a16="http://schemas.microsoft.com/office/drawing/2014/main" id="{27B89773-F698-D193-2065-566F1FFEB1E5}"/>
              </a:ext>
            </a:extLst>
          </p:cNvPr>
          <p:cNvPicPr>
            <a:picLocks noGrp="1" noChangeAspect="1"/>
          </p:cNvPicPr>
          <p:nvPr>
            <p:ph sz="half" idx="2"/>
          </p:nvPr>
        </p:nvPicPr>
        <p:blipFill>
          <a:blip r:embed="rId2"/>
          <a:stretch>
            <a:fillRect/>
          </a:stretch>
        </p:blipFill>
        <p:spPr>
          <a:xfrm>
            <a:off x="6210300" y="2551000"/>
            <a:ext cx="5683274" cy="3222345"/>
          </a:xfrm>
          <a:prstGeom prst="rect">
            <a:avLst/>
          </a:prstGeom>
        </p:spPr>
      </p:pic>
    </p:spTree>
    <p:extLst>
      <p:ext uri="{BB962C8B-B14F-4D97-AF65-F5344CB8AC3E}">
        <p14:creationId xmlns:p14="http://schemas.microsoft.com/office/powerpoint/2010/main" val="1397938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B14EF-1927-AD2D-9C2E-3E37C9A1D7AB}"/>
              </a:ext>
            </a:extLst>
          </p:cNvPr>
          <p:cNvSpPr>
            <a:spLocks noGrp="1"/>
          </p:cNvSpPr>
          <p:nvPr>
            <p:ph sz="half" idx="1"/>
          </p:nvPr>
        </p:nvSpPr>
        <p:spPr/>
        <p:txBody>
          <a:bodyPr>
            <a:normAutofit lnSpcReduction="10000"/>
          </a:bodyPr>
          <a:lstStyle/>
          <a:p>
            <a:pPr marL="0" indent="0">
              <a:lnSpc>
                <a:spcPct val="150000"/>
              </a:lnSpc>
              <a:buNone/>
            </a:pPr>
            <a:r>
              <a:rPr lang="en-GB" sz="1800" dirty="0">
                <a:latin typeface="Nexa-Bold" panose="01000000000000000000" pitchFamily="2" charset="0"/>
              </a:rPr>
              <a:t>Configuring a Publisher in Micro-ROS </a:t>
            </a:r>
          </a:p>
          <a:p>
            <a:pPr marL="0" indent="0">
              <a:lnSpc>
                <a:spcPct val="150000"/>
              </a:lnSpc>
              <a:buNone/>
            </a:pPr>
            <a:r>
              <a:rPr lang="en-GB" sz="1500" b="1" dirty="0"/>
              <a:t>What is a Publisher?</a:t>
            </a:r>
          </a:p>
          <a:p>
            <a:pPr>
              <a:lnSpc>
                <a:spcPct val="150000"/>
              </a:lnSpc>
              <a:buFont typeface="Arial" panose="020B0604020202020204" pitchFamily="34" charset="0"/>
              <a:buChar char="•"/>
            </a:pPr>
            <a:r>
              <a:rPr lang="en-GB" sz="1500" dirty="0"/>
              <a:t>A </a:t>
            </a:r>
            <a:r>
              <a:rPr lang="en-GB" sz="1500" b="1" dirty="0"/>
              <a:t>publisher</a:t>
            </a:r>
            <a:r>
              <a:rPr lang="en-GB" sz="1500" dirty="0"/>
              <a:t> sends data to a </a:t>
            </a:r>
            <a:r>
              <a:rPr lang="en-GB" sz="1500" b="1" dirty="0"/>
              <a:t>ROS 2 topic</a:t>
            </a:r>
            <a:r>
              <a:rPr lang="en-GB" sz="1500" dirty="0"/>
              <a:t>, allowing other nodes to receive it.</a:t>
            </a:r>
          </a:p>
          <a:p>
            <a:pPr>
              <a:lnSpc>
                <a:spcPct val="150000"/>
              </a:lnSpc>
              <a:buFont typeface="Arial" panose="020B0604020202020204" pitchFamily="34" charset="0"/>
              <a:buChar char="•"/>
            </a:pPr>
            <a:r>
              <a:rPr lang="en-GB" sz="1500" dirty="0"/>
              <a:t>In Micro-ROS, publishers work by </a:t>
            </a:r>
            <a:r>
              <a:rPr lang="en-GB" sz="1500" b="1" dirty="0"/>
              <a:t>sending messages periodically or on-demand</a:t>
            </a:r>
            <a:r>
              <a:rPr lang="en-GB" sz="1500" dirty="0"/>
              <a:t>.</a:t>
            </a:r>
          </a:p>
          <a:p>
            <a:pPr marL="342900" indent="-342900">
              <a:lnSpc>
                <a:spcPct val="150000"/>
              </a:lnSpc>
              <a:buFont typeface="+mj-lt"/>
              <a:buAutoNum type="arabicPeriod"/>
            </a:pPr>
            <a:r>
              <a:rPr lang="en-GB" sz="1500" dirty="0"/>
              <a:t>Define the Message Type</a:t>
            </a:r>
          </a:p>
          <a:p>
            <a:pPr marL="342900" indent="-342900">
              <a:lnSpc>
                <a:spcPct val="150000"/>
              </a:lnSpc>
              <a:buFont typeface="+mj-lt"/>
              <a:buAutoNum type="arabicPeriod"/>
            </a:pPr>
            <a:r>
              <a:rPr lang="en-GB" sz="1500" dirty="0"/>
              <a:t>Initialize the Publisher</a:t>
            </a:r>
          </a:p>
          <a:p>
            <a:pPr marL="342900" indent="-342900">
              <a:lnSpc>
                <a:spcPct val="150000"/>
              </a:lnSpc>
              <a:buFont typeface="+mj-lt"/>
              <a:buAutoNum type="arabicPeriod"/>
            </a:pPr>
            <a:r>
              <a:rPr lang="en-GB" sz="1500" dirty="0"/>
              <a:t>Publish Messages Periodically</a:t>
            </a:r>
          </a:p>
          <a:p>
            <a:pPr marL="342900" indent="-342900">
              <a:lnSpc>
                <a:spcPct val="150000"/>
              </a:lnSpc>
              <a:buFont typeface="+mj-lt"/>
              <a:buAutoNum type="arabicPeriod"/>
            </a:pPr>
            <a:r>
              <a:rPr lang="en-GB" sz="1500" dirty="0"/>
              <a:t>Use a Timer or loop to Publish at Intervals</a:t>
            </a:r>
          </a:p>
          <a:p>
            <a:pPr marL="0" indent="0">
              <a:buNone/>
            </a:pPr>
            <a:endParaRPr lang="en-GB" dirty="0"/>
          </a:p>
        </p:txBody>
      </p:sp>
      <p:sp>
        <p:nvSpPr>
          <p:cNvPr id="3" name="Content Placeholder 2">
            <a:extLst>
              <a:ext uri="{FF2B5EF4-FFF2-40B4-BE49-F238E27FC236}">
                <a16:creationId xmlns:a16="http://schemas.microsoft.com/office/drawing/2014/main" id="{D5AD8ACE-9C84-98E8-3DE7-129EA4519AA3}"/>
              </a:ext>
            </a:extLst>
          </p:cNvPr>
          <p:cNvSpPr>
            <a:spLocks noGrp="1"/>
          </p:cNvSpPr>
          <p:nvPr>
            <p:ph sz="half" idx="2"/>
          </p:nvPr>
        </p:nvSpPr>
        <p:spPr>
          <a:xfrm>
            <a:off x="6172200" y="1825625"/>
            <a:ext cx="5181600" cy="4911636"/>
          </a:xfrm>
          <a:solidFill>
            <a:schemeClr val="tx2">
              <a:lumMod val="50000"/>
            </a:schemeClr>
          </a:solidFill>
        </p:spPr>
        <p:txBody>
          <a:bodyPr>
            <a:normAutofit/>
          </a:bodyPr>
          <a:lstStyle/>
          <a:p>
            <a:pPr marL="0" indent="0">
              <a:lnSpc>
                <a:spcPct val="12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&lt;std_msgs/</a:t>
            </a:r>
            <a:r>
              <a:rPr lang="en-GB" sz="1050" b="0" dirty="0" err="1">
                <a:solidFill>
                  <a:srgbClr val="7FCBCD"/>
                </a:solidFill>
                <a:effectLst/>
                <a:latin typeface="Consolas" panose="020B0609020204030204" pitchFamily="49" charset="0"/>
              </a:rPr>
              <a:t>msg</a:t>
            </a:r>
            <a:r>
              <a:rPr lang="en-GB" sz="1050" b="0" dirty="0">
                <a:solidFill>
                  <a:srgbClr val="7FCBCD"/>
                </a:solidFill>
                <a:effectLst/>
                <a:latin typeface="Consolas" panose="020B0609020204030204" pitchFamily="49" charset="0"/>
              </a:rPr>
              <a:t>/int32.h&gt;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//Predefined ROS 2 message type</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endParaRPr lang="en-GB" sz="1050" dirty="0"/>
          </a:p>
          <a:p>
            <a:pPr marL="0" indent="0">
              <a:lnSpc>
                <a:spcPct val="120000"/>
              </a:lnSpc>
              <a:spcBef>
                <a:spcPts val="0"/>
              </a:spcBef>
              <a:buNone/>
            </a:pPr>
            <a:r>
              <a:rPr lang="en-GB" sz="1050" b="0" dirty="0">
                <a:solidFill>
                  <a:srgbClr val="7F8C8D"/>
                </a:solidFill>
                <a:effectLst/>
                <a:latin typeface="Consolas" panose="020B0609020204030204" pitchFamily="49" charset="0"/>
              </a:rPr>
              <a:t>//Declare Messages to be used</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std_msgs__msg__Int32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//Defines a message of type int32.</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7F8C8D"/>
                </a:solidFill>
                <a:effectLst/>
                <a:latin typeface="Consolas" panose="020B0609020204030204" pitchFamily="49" charset="0"/>
              </a:rPr>
              <a:t>//Declare Publishers to be used</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err="1">
                <a:solidFill>
                  <a:srgbClr val="0CA1A6"/>
                </a:solidFill>
                <a:effectLst/>
                <a:latin typeface="Consolas" panose="020B0609020204030204" pitchFamily="49" charset="0"/>
              </a:rPr>
              <a:t>rcl_publisher_t</a:t>
            </a:r>
            <a:r>
              <a:rPr lang="en-GB" sz="1050" b="0" dirty="0">
                <a:solidFill>
                  <a:srgbClr val="DAE3E3"/>
                </a:solidFill>
                <a:effectLst/>
                <a:latin typeface="Consolas" panose="020B0609020204030204" pitchFamily="49" charset="0"/>
              </a:rPr>
              <a:t> publisher;</a:t>
            </a:r>
            <a:r>
              <a:rPr lang="en-GB" sz="1050" b="0" dirty="0">
                <a:solidFill>
                  <a:srgbClr val="7F8C8D"/>
                </a:solidFill>
                <a:effectLst/>
                <a:latin typeface="Consolas" panose="020B0609020204030204" pitchFamily="49" charset="0"/>
              </a:rPr>
              <a:t>  //Declares a ROS 2 publisher for sending messages.</a:t>
            </a:r>
          </a:p>
          <a:p>
            <a:pPr marL="0" indent="0">
              <a:lnSpc>
                <a:spcPct val="120000"/>
              </a:lnSpc>
              <a:spcBef>
                <a:spcPts val="0"/>
              </a:spcBef>
              <a:buNone/>
            </a:pPr>
            <a:r>
              <a:rPr lang="en-GB" sz="1050" dirty="0">
                <a:solidFill>
                  <a:srgbClr val="7F8C8D"/>
                </a:solidFill>
                <a:latin typeface="Consolas" panose="020B0609020204030204" pitchFamily="49" charset="0"/>
              </a:rPr>
              <a:t>...</a:t>
            </a:r>
          </a:p>
          <a:p>
            <a:pPr marL="0" indent="0">
              <a:lnSpc>
                <a:spcPct val="12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setup</a:t>
            </a:r>
            <a:r>
              <a:rPr lang="en-GB" sz="1050" b="0" dirty="0">
                <a:solidFill>
                  <a:srgbClr val="DAE3E3"/>
                </a:solidFill>
                <a:effectLst/>
                <a:latin typeface="Consolas" panose="020B0609020204030204" pitchFamily="49" charset="0"/>
              </a:rPr>
              <a:t>() {</a:t>
            </a:r>
            <a:endParaRPr lang="en-GB" sz="1050" dirty="0">
              <a:solidFill>
                <a:srgbClr val="7F8C8D"/>
              </a:solidFill>
              <a:latin typeface="Consolas" panose="020B0609020204030204" pitchFamily="49" charset="0"/>
            </a:endParaRPr>
          </a:p>
          <a:p>
            <a:pPr marL="0" indent="0">
              <a:lnSpc>
                <a:spcPct val="120000"/>
              </a:lnSpc>
              <a:spcBef>
                <a:spcPts val="0"/>
              </a:spcBef>
              <a:buNone/>
            </a:pPr>
            <a:r>
              <a:rPr lang="en-GB" sz="1050" b="0" dirty="0">
                <a:solidFill>
                  <a:srgbClr val="7F8C8D"/>
                </a:solidFill>
                <a:effectLst/>
                <a:latin typeface="Consolas" panose="020B0609020204030204" pitchFamily="49" charset="0"/>
              </a:rPr>
              <a:t>  // create publisher</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rclc_publisher_init_default</a:t>
            </a:r>
            <a:r>
              <a:rPr lang="en-GB" sz="1050" b="0" dirty="0">
                <a:solidFill>
                  <a:srgbClr val="DAE3E3"/>
                </a:solidFill>
                <a:effectLst/>
                <a:latin typeface="Consolas" panose="020B0609020204030204" pitchFamily="49" charset="0"/>
              </a:rPr>
              <a:t>(</a:t>
            </a:r>
          </a:p>
          <a:p>
            <a:pPr marL="0" indent="0">
              <a:lnSpc>
                <a:spcPct val="120000"/>
              </a:lnSpc>
              <a:spcBef>
                <a:spcPts val="0"/>
              </a:spcBef>
              <a:buNone/>
            </a:pPr>
            <a:r>
              <a:rPr lang="en-GB" sz="1050" b="0" dirty="0">
                <a:solidFill>
                  <a:srgbClr val="DAE3E3"/>
                </a:solidFill>
                <a:effectLst/>
                <a:latin typeface="Consolas" panose="020B0609020204030204" pitchFamily="49" charset="0"/>
              </a:rPr>
              <a:t>   &amp;publisher,</a:t>
            </a:r>
          </a:p>
          <a:p>
            <a:pPr marL="0" indent="0">
              <a:lnSpc>
                <a:spcPct val="120000"/>
              </a:lnSpc>
              <a:spcBef>
                <a:spcPts val="0"/>
              </a:spcBef>
              <a:buNone/>
            </a:pPr>
            <a:r>
              <a:rPr lang="en-GB" sz="1050" b="0" dirty="0">
                <a:solidFill>
                  <a:srgbClr val="DAE3E3"/>
                </a:solidFill>
                <a:effectLst/>
                <a:latin typeface="Consolas" panose="020B0609020204030204" pitchFamily="49" charset="0"/>
              </a:rPr>
              <a:t>   &amp;node,</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ROSIDL_GET_MSG_TYPE_SUPPORT</a:t>
            </a:r>
            <a:r>
              <a:rPr lang="en-GB" sz="1050" b="0" dirty="0">
                <a:solidFill>
                  <a:srgbClr val="DAE3E3"/>
                </a:solidFill>
                <a:effectLst/>
                <a:latin typeface="Consolas" panose="020B0609020204030204" pitchFamily="49" charset="0"/>
              </a:rPr>
              <a:t>(std_msgs,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Int32),</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micro_ros_counter</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a:t>
            </a:r>
          </a:p>
          <a:p>
            <a:pPr marL="0" indent="0">
              <a:lnSpc>
                <a:spcPts val="1425"/>
              </a:lnSpc>
              <a:spcBef>
                <a:spcPts val="0"/>
              </a:spcBef>
              <a:buNone/>
            </a:pPr>
            <a:r>
              <a:rPr lang="en-GB" sz="1050" b="0" dirty="0">
                <a:solidFill>
                  <a:srgbClr val="DAE3E3"/>
                </a:solidFill>
                <a:effectLst/>
                <a:latin typeface="Consolas" panose="020B0609020204030204" pitchFamily="49" charset="0"/>
              </a:rPr>
              <a:t>}</a:t>
            </a:r>
          </a:p>
          <a:p>
            <a:pPr marL="0" indent="0">
              <a:lnSpc>
                <a:spcPts val="1425"/>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loop</a:t>
            </a:r>
            <a:r>
              <a:rPr lang="en-GB" sz="1050" b="0" dirty="0">
                <a:solidFill>
                  <a:srgbClr val="DAE3E3"/>
                </a:solidFill>
                <a:effectLst/>
                <a:latin typeface="Consolas" panose="020B0609020204030204" pitchFamily="49" charset="0"/>
              </a:rPr>
              <a:t>() {</a:t>
            </a:r>
          </a:p>
          <a:p>
            <a:pPr marL="0" indent="0">
              <a:lnSpc>
                <a:spcPts val="1425"/>
              </a:lnSpc>
              <a:spcBef>
                <a:spcPts val="0"/>
              </a:spcBef>
              <a:buNone/>
            </a:pPr>
            <a:r>
              <a:rPr lang="en-GB" sz="1050" b="0" dirty="0">
                <a:solidFill>
                  <a:srgbClr val="DAE3E3"/>
                </a:solidFill>
                <a:effectLst/>
                <a:latin typeface="Consolas" panose="020B0609020204030204" pitchFamily="49" charset="0"/>
              </a:rPr>
              <a:t>...</a:t>
            </a:r>
          </a:p>
          <a:p>
            <a:pPr marL="0" indent="0">
              <a:lnSpc>
                <a:spcPts val="1425"/>
              </a:lnSpc>
              <a:spcBef>
                <a:spcPts val="0"/>
              </a:spcBef>
              <a:buNone/>
            </a:pPr>
            <a:r>
              <a:rPr lang="en-GB" sz="1050" b="0" dirty="0">
                <a:solidFill>
                  <a:srgbClr val="7F8C8D"/>
                </a:solidFill>
                <a:effectLst/>
                <a:latin typeface="Consolas" panose="020B0609020204030204" pitchFamily="49" charset="0"/>
              </a:rPr>
              <a:t>//Fill Message</a:t>
            </a:r>
            <a:endParaRPr lang="en-GB" sz="1050" dirty="0">
              <a:solidFill>
                <a:srgbClr val="DAE3E3"/>
              </a:solidFill>
              <a:latin typeface="Consolas" panose="020B0609020204030204" pitchFamily="49" charset="0"/>
            </a:endParaRPr>
          </a:p>
          <a:p>
            <a:pPr marL="0" indent="0">
              <a:lnSpc>
                <a:spcPts val="1425"/>
              </a:lnSpc>
              <a:spcBef>
                <a:spcPts val="0"/>
              </a:spcBef>
              <a:buNone/>
            </a:pPr>
            <a:r>
              <a:rPr lang="en-GB" sz="1050" b="0" dirty="0" err="1">
                <a:solidFill>
                  <a:srgbClr val="F39C12"/>
                </a:solidFill>
                <a:effectLst/>
                <a:latin typeface="Consolas" panose="020B0609020204030204" pitchFamily="49" charset="0"/>
              </a:rPr>
              <a:t>msg</a:t>
            </a:r>
            <a:r>
              <a:rPr lang="en-GB" sz="1050" b="0" dirty="0" err="1">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data</a:t>
            </a:r>
            <a:r>
              <a:rPr lang="en-GB" sz="1050" dirty="0">
                <a:solidFill>
                  <a:srgbClr val="DAE3E3"/>
                </a:solidFill>
                <a:latin typeface="Consolas" panose="020B0609020204030204" pitchFamily="49" charset="0"/>
              </a:rPr>
              <a:t> = 2</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a:t>
            </a:r>
            <a:endParaRPr lang="en-GB" sz="1050" b="0" dirty="0">
              <a:solidFill>
                <a:srgbClr val="DAE3E3"/>
              </a:solidFill>
              <a:effectLst/>
              <a:latin typeface="Consolas" panose="020B0609020204030204" pitchFamily="49" charset="0"/>
            </a:endParaRPr>
          </a:p>
          <a:p>
            <a:pPr marL="0" indent="0">
              <a:lnSpc>
                <a:spcPts val="1425"/>
              </a:lnSpc>
              <a:spcBef>
                <a:spcPts val="0"/>
              </a:spcBef>
              <a:buNone/>
            </a:pPr>
            <a:r>
              <a:rPr lang="en-GB" sz="1050" b="0" dirty="0">
                <a:solidFill>
                  <a:srgbClr val="7F8C8D"/>
                </a:solidFill>
                <a:effectLst/>
                <a:latin typeface="Consolas" panose="020B0609020204030204" pitchFamily="49" charset="0"/>
              </a:rPr>
              <a:t>//Publishes </a:t>
            </a:r>
            <a:r>
              <a:rPr lang="en-GB" sz="1050" b="0" dirty="0" err="1">
                <a:solidFill>
                  <a:srgbClr val="7F8C8D"/>
                </a:solidFill>
                <a:effectLst/>
                <a:latin typeface="Consolas" panose="020B0609020204030204" pitchFamily="49" charset="0"/>
              </a:rPr>
              <a:t>msg</a:t>
            </a:r>
            <a:r>
              <a:rPr lang="en-GB" sz="1050" b="0" dirty="0">
                <a:solidFill>
                  <a:srgbClr val="7F8C8D"/>
                </a:solidFill>
                <a:effectLst/>
                <a:latin typeface="Consolas" panose="020B0609020204030204" pitchFamily="49" charset="0"/>
              </a:rPr>
              <a:t> to the ROS 2 topic.</a:t>
            </a:r>
            <a:endParaRPr lang="en-GB" sz="1050" dirty="0">
              <a:solidFill>
                <a:srgbClr val="DAE3E3"/>
              </a:solidFill>
              <a:latin typeface="Consolas" panose="020B0609020204030204" pitchFamily="49" charset="0"/>
            </a:endParaRPr>
          </a:p>
          <a:p>
            <a:pPr marL="0" indent="0">
              <a:lnSpc>
                <a:spcPts val="1425"/>
              </a:lnSpc>
              <a:spcBef>
                <a:spcPts val="0"/>
              </a:spcBef>
              <a:buNone/>
            </a:pPr>
            <a:r>
              <a:rPr lang="en-GB" sz="1050" b="0" dirty="0">
                <a:solidFill>
                  <a:srgbClr val="F39C12"/>
                </a:solidFill>
                <a:effectLst/>
                <a:latin typeface="Consolas" panose="020B0609020204030204" pitchFamily="49" charset="0"/>
              </a:rPr>
              <a:t>RCSOFTCHECK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rcl_publish</a:t>
            </a:r>
            <a:r>
              <a:rPr lang="en-GB" sz="1050" b="0" dirty="0">
                <a:solidFill>
                  <a:srgbClr val="DAE3E3"/>
                </a:solidFill>
                <a:effectLst/>
                <a:latin typeface="Consolas" panose="020B0609020204030204" pitchFamily="49" charset="0"/>
              </a:rPr>
              <a:t>(&amp;publisher, &amp;</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NULL</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a:t>
            </a:r>
          </a:p>
          <a:p>
            <a:pPr marL="0" indent="0">
              <a:lnSpc>
                <a:spcPts val="1425"/>
              </a:lnSpc>
              <a:spcBef>
                <a:spcPts val="0"/>
              </a:spcBef>
              <a:buNone/>
            </a:pPr>
            <a:r>
              <a:rPr lang="en-GB" sz="1050" b="0" dirty="0">
                <a:solidFill>
                  <a:srgbClr val="F39C12"/>
                </a:solidFill>
                <a:effectLst/>
                <a:latin typeface="Consolas" panose="020B0609020204030204" pitchFamily="49" charset="0"/>
              </a:rPr>
              <a:t>delay</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100</a:t>
            </a:r>
            <a:r>
              <a:rPr lang="en-GB" sz="1050" b="0" dirty="0">
                <a:solidFill>
                  <a:srgbClr val="DAE3E3"/>
                </a:solidFill>
                <a:effectLst/>
                <a:latin typeface="Consolas" panose="020B0609020204030204" pitchFamily="49" charset="0"/>
              </a:rPr>
              <a:t>);</a:t>
            </a:r>
          </a:p>
          <a:p>
            <a:pPr marL="0" indent="0">
              <a:lnSpc>
                <a:spcPts val="1425"/>
              </a:lnSpc>
              <a:spcBef>
                <a:spcPts val="0"/>
              </a:spcBef>
              <a:buNone/>
            </a:pPr>
            <a:r>
              <a:rPr lang="en-GB" sz="1050" b="0" dirty="0">
                <a:solidFill>
                  <a:srgbClr val="DAE3E3"/>
                </a:solidFill>
                <a:effectLst/>
                <a:latin typeface="Consolas" panose="020B0609020204030204" pitchFamily="49" charset="0"/>
              </a:rPr>
              <a:t>}</a:t>
            </a:r>
          </a:p>
          <a:p>
            <a:pPr marL="0" indent="0">
              <a:lnSpc>
                <a:spcPts val="1425"/>
              </a:lnSpc>
              <a:spcBef>
                <a:spcPts val="0"/>
              </a:spcBef>
              <a:buNone/>
            </a:pPr>
            <a:endParaRPr lang="en-GB" sz="1050" b="0" dirty="0">
              <a:solidFill>
                <a:srgbClr val="DAE3E3"/>
              </a:solidFill>
              <a:effectLst/>
              <a:latin typeface="Consolas" panose="020B0609020204030204" pitchFamily="49" charset="0"/>
            </a:endParaRPr>
          </a:p>
          <a:p>
            <a:pPr marL="0" indent="0">
              <a:buNone/>
            </a:pPr>
            <a:endParaRPr lang="en-GB" dirty="0"/>
          </a:p>
        </p:txBody>
      </p:sp>
      <p:sp>
        <p:nvSpPr>
          <p:cNvPr id="4" name="Title 3">
            <a:extLst>
              <a:ext uri="{FF2B5EF4-FFF2-40B4-BE49-F238E27FC236}">
                <a16:creationId xmlns:a16="http://schemas.microsoft.com/office/drawing/2014/main" id="{EC4B1DA4-7185-22D1-7056-96F01ED23087}"/>
              </a:ext>
            </a:extLst>
          </p:cNvPr>
          <p:cNvSpPr>
            <a:spLocks noGrp="1"/>
          </p:cNvSpPr>
          <p:nvPr>
            <p:ph type="title"/>
          </p:nvPr>
        </p:nvSpPr>
        <p:spPr/>
        <p:txBody>
          <a:bodyPr/>
          <a:lstStyle/>
          <a:p>
            <a:r>
              <a:rPr lang="en-GB" dirty="0"/>
              <a:t>Publisher set up</a:t>
            </a:r>
          </a:p>
        </p:txBody>
      </p:sp>
    </p:spTree>
    <p:extLst>
      <p:ext uri="{BB962C8B-B14F-4D97-AF65-F5344CB8AC3E}">
        <p14:creationId xmlns:p14="http://schemas.microsoft.com/office/powerpoint/2010/main" val="327854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63B88-DF06-0D98-3A9B-0D1C87F105C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CEFB23-5B5B-E796-558A-6FD310E0638C}"/>
              </a:ext>
            </a:extLst>
          </p:cNvPr>
          <p:cNvSpPr>
            <a:spLocks noGrp="1"/>
          </p:cNvSpPr>
          <p:nvPr>
            <p:ph sz="half" idx="1"/>
          </p:nvPr>
        </p:nvSpPr>
        <p:spPr>
          <a:xfrm>
            <a:off x="838200" y="1825625"/>
            <a:ext cx="5181600" cy="4641850"/>
          </a:xfrm>
        </p:spPr>
        <p:txBody>
          <a:bodyPr>
            <a:normAutofit lnSpcReduction="10000"/>
          </a:bodyPr>
          <a:lstStyle/>
          <a:p>
            <a:pPr marL="0" indent="0">
              <a:lnSpc>
                <a:spcPct val="150000"/>
              </a:lnSpc>
              <a:buNone/>
            </a:pPr>
            <a:r>
              <a:rPr lang="en-GB" sz="1800" dirty="0">
                <a:latin typeface="Nexa-Bold" panose="01000000000000000000" pitchFamily="2" charset="0"/>
              </a:rPr>
              <a:t>Configuring a Timer in Micro-ROS </a:t>
            </a:r>
          </a:p>
          <a:p>
            <a:pPr marL="0" indent="0">
              <a:lnSpc>
                <a:spcPct val="150000"/>
              </a:lnSpc>
              <a:buNone/>
            </a:pPr>
            <a:r>
              <a:rPr lang="en-GB" sz="1500" b="1" dirty="0"/>
              <a:t>What is a Timer in Micro-ROS?</a:t>
            </a:r>
          </a:p>
          <a:p>
            <a:pPr>
              <a:lnSpc>
                <a:spcPct val="150000"/>
              </a:lnSpc>
            </a:pPr>
            <a:r>
              <a:rPr lang="en-GB" sz="1500" dirty="0"/>
              <a:t>A timer executes a function at fixed intervals without blocking the system.</a:t>
            </a:r>
          </a:p>
          <a:p>
            <a:pPr>
              <a:lnSpc>
                <a:spcPct val="150000"/>
              </a:lnSpc>
            </a:pPr>
            <a:r>
              <a:rPr lang="en-GB" sz="1500" dirty="0"/>
              <a:t>Useful for periodic publishing, sensor readings, and state </a:t>
            </a:r>
            <a:r>
              <a:rPr lang="en-GB" sz="1500" dirty="0" err="1"/>
              <a:t>updates.Define</a:t>
            </a:r>
            <a:r>
              <a:rPr lang="en-GB" sz="1500" dirty="0"/>
              <a:t> the Message Type</a:t>
            </a:r>
          </a:p>
          <a:p>
            <a:pPr marL="342900" indent="-342900">
              <a:lnSpc>
                <a:spcPct val="150000"/>
              </a:lnSpc>
              <a:buFont typeface="+mj-lt"/>
              <a:buAutoNum type="arabicPeriod"/>
            </a:pPr>
            <a:r>
              <a:rPr lang="en-GB" sz="1500" dirty="0"/>
              <a:t>Define a timer and a callback function</a:t>
            </a:r>
          </a:p>
          <a:p>
            <a:pPr marL="342900" indent="-342900">
              <a:lnSpc>
                <a:spcPct val="150000"/>
              </a:lnSpc>
              <a:buFont typeface="+mj-lt"/>
              <a:buAutoNum type="arabicPeriod"/>
            </a:pPr>
            <a:r>
              <a:rPr lang="en-GB" sz="1500" dirty="0"/>
              <a:t>Initialize the Timer inside the setup and define a timeout.</a:t>
            </a:r>
          </a:p>
          <a:p>
            <a:pPr marL="342900" indent="-342900">
              <a:lnSpc>
                <a:spcPct val="150000"/>
              </a:lnSpc>
              <a:buFont typeface="+mj-lt"/>
              <a:buAutoNum type="arabicPeriod"/>
            </a:pPr>
            <a:r>
              <a:rPr lang="en-GB" sz="1500" dirty="0"/>
              <a:t>Add Timer to the Executor</a:t>
            </a:r>
          </a:p>
          <a:p>
            <a:pPr marL="342900" indent="-342900">
              <a:lnSpc>
                <a:spcPct val="150000"/>
              </a:lnSpc>
              <a:buFont typeface="+mj-lt"/>
              <a:buAutoNum type="arabicPeriod"/>
            </a:pPr>
            <a:r>
              <a:rPr lang="en-GB" sz="1500" dirty="0"/>
              <a:t> Process the Executor in loop()</a:t>
            </a:r>
          </a:p>
          <a:p>
            <a:pPr marL="342900" indent="-342900">
              <a:lnSpc>
                <a:spcPct val="150000"/>
              </a:lnSpc>
              <a:buFont typeface="+mj-lt"/>
              <a:buAutoNum type="arabicPeriod"/>
            </a:pPr>
            <a:endParaRPr lang="en-GB" dirty="0"/>
          </a:p>
        </p:txBody>
      </p:sp>
      <p:sp>
        <p:nvSpPr>
          <p:cNvPr id="3" name="Content Placeholder 2">
            <a:extLst>
              <a:ext uri="{FF2B5EF4-FFF2-40B4-BE49-F238E27FC236}">
                <a16:creationId xmlns:a16="http://schemas.microsoft.com/office/drawing/2014/main" id="{63AC9CEE-6436-F1E7-40C1-02EB1431CE70}"/>
              </a:ext>
            </a:extLst>
          </p:cNvPr>
          <p:cNvSpPr>
            <a:spLocks noGrp="1"/>
          </p:cNvSpPr>
          <p:nvPr>
            <p:ph sz="half" idx="2"/>
          </p:nvPr>
        </p:nvSpPr>
        <p:spPr>
          <a:xfrm>
            <a:off x="6172200" y="1446302"/>
            <a:ext cx="6019800" cy="5290959"/>
          </a:xfrm>
          <a:solidFill>
            <a:schemeClr val="tx2">
              <a:lumMod val="50000"/>
            </a:schemeClr>
          </a:solidFill>
        </p:spPr>
        <p:txBody>
          <a:bodyPr>
            <a:noAutofit/>
          </a:bodyPr>
          <a:lstStyle/>
          <a:p>
            <a:pPr marL="0" indent="0">
              <a:lnSpc>
                <a:spcPct val="100000"/>
              </a:lnSpc>
              <a:spcBef>
                <a:spcPts val="0"/>
              </a:spcBef>
              <a:buNone/>
            </a:pPr>
            <a:r>
              <a:rPr lang="en-GB" sz="1100" b="0" dirty="0">
                <a:solidFill>
                  <a:srgbClr val="7F8C8D"/>
                </a:solidFill>
                <a:effectLst/>
                <a:latin typeface="Consolas" panose="020B0609020204030204" pitchFamily="49" charset="0"/>
              </a:rPr>
              <a:t>//Declare timers to be used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rcl_timer_t</a:t>
            </a:r>
            <a:r>
              <a:rPr lang="en-GB" sz="1100" b="0" dirty="0">
                <a:solidFill>
                  <a:srgbClr val="DAE3E3"/>
                </a:solidFill>
                <a:effectLst/>
                <a:latin typeface="Consolas" panose="020B0609020204030204" pitchFamily="49" charset="0"/>
              </a:rPr>
              <a:t> timer;</a:t>
            </a:r>
            <a:r>
              <a:rPr lang="en-GB" sz="1100" b="0" dirty="0">
                <a:solidFill>
                  <a:srgbClr val="7F8C8D"/>
                </a:solidFill>
                <a:effectLst/>
                <a:latin typeface="Consolas" panose="020B0609020204030204" pitchFamily="49" charset="0"/>
              </a:rPr>
              <a:t>          //Creates a timer</a:t>
            </a:r>
          </a:p>
          <a:p>
            <a:pPr marL="0" indent="0">
              <a:lnSpc>
                <a:spcPct val="100000"/>
              </a:lnSpc>
              <a:spcBef>
                <a:spcPts val="0"/>
              </a:spcBef>
              <a:buNone/>
            </a:pP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timer_callback</a:t>
            </a:r>
            <a:r>
              <a:rPr lang="en-GB" sz="1100" b="0" dirty="0">
                <a:solidFill>
                  <a:srgbClr val="DAE3E3"/>
                </a:solidFill>
                <a:effectLst/>
                <a:latin typeface="Consolas" panose="020B0609020204030204" pitchFamily="49" charset="0"/>
              </a:rPr>
              <a:t>(</a:t>
            </a:r>
            <a:r>
              <a:rPr lang="en-GB" sz="1100" b="0" dirty="0" err="1">
                <a:solidFill>
                  <a:srgbClr val="0CA1A6"/>
                </a:solidFill>
                <a:effectLst/>
                <a:latin typeface="Consolas" panose="020B0609020204030204" pitchFamily="49" charset="0"/>
              </a:rPr>
              <a:t>rcl_timer_t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a:t>
            </a:r>
            <a:r>
              <a:rPr lang="en-GB" sz="1100" b="0" dirty="0">
                <a:solidFill>
                  <a:srgbClr val="DAE3E3"/>
                </a:solidFill>
                <a:effectLst/>
                <a:latin typeface="Consolas" panose="020B0609020204030204" pitchFamily="49" charset="0"/>
              </a:rPr>
              <a:t> timer, </a:t>
            </a:r>
            <a:r>
              <a:rPr lang="en-GB" sz="1100" b="0" dirty="0">
                <a:solidFill>
                  <a:srgbClr val="0CA1A6"/>
                </a:solidFill>
                <a:effectLst/>
                <a:latin typeface="Consolas" panose="020B0609020204030204" pitchFamily="49" charset="0"/>
              </a:rPr>
              <a:t>int64_t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last_call_time</a:t>
            </a: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last_call_time</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if</a:t>
            </a:r>
            <a:r>
              <a:rPr lang="en-GB" sz="1100" b="0" dirty="0">
                <a:solidFill>
                  <a:srgbClr val="DAE3E3"/>
                </a:solidFill>
                <a:effectLst/>
                <a:latin typeface="Consolas" panose="020B0609020204030204" pitchFamily="49" charset="0"/>
              </a:rPr>
              <a:t> (timer != </a:t>
            </a:r>
            <a:r>
              <a:rPr lang="en-GB" sz="1100" b="0" dirty="0">
                <a:solidFill>
                  <a:srgbClr val="7FCBCD"/>
                </a:solidFill>
                <a:effectLst/>
                <a:latin typeface="Consolas" panose="020B0609020204030204" pitchFamily="49" charset="0"/>
              </a:rPr>
              <a:t>NULL</a:t>
            </a: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Serial</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println</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"Timer triggered!"</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100" dirty="0">
              <a:solidFill>
                <a:srgbClr val="DAE3E3"/>
              </a:solidFill>
              <a:latin typeface="Consolas" panose="020B0609020204030204" pitchFamily="49" charset="0"/>
            </a:endParaRPr>
          </a:p>
          <a:p>
            <a:pPr marL="0" indent="0">
              <a:lnSpc>
                <a:spcPct val="12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setup</a:t>
            </a:r>
            <a:r>
              <a:rPr lang="en-GB" sz="1100" b="0" dirty="0">
                <a:solidFill>
                  <a:srgbClr val="DAE3E3"/>
                </a:solidFill>
                <a:effectLst/>
                <a:latin typeface="Consolas" panose="020B0609020204030204" pitchFamily="49" charset="0"/>
              </a:rPr>
              <a:t>() {</a:t>
            </a:r>
            <a:endParaRPr lang="en-GB" sz="1100" dirty="0">
              <a:solidFill>
                <a:srgbClr val="7F8C8D"/>
              </a:solidFill>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unsigned</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int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timer_timeout</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1000</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1 second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F39C12"/>
                </a:solidFill>
                <a:effectLst/>
                <a:latin typeface="Consolas" panose="020B0609020204030204" pitchFamily="49" charset="0"/>
              </a:rPr>
              <a:t>rclc_timer_init_default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&amp;timer,</a:t>
            </a:r>
          </a:p>
          <a:p>
            <a:pPr marL="0" indent="0">
              <a:lnSpc>
                <a:spcPct val="100000"/>
              </a:lnSpc>
              <a:spcBef>
                <a:spcPts val="0"/>
              </a:spcBef>
              <a:buNone/>
            </a:pPr>
            <a:r>
              <a:rPr lang="en-GB" sz="1100" b="0" dirty="0">
                <a:solidFill>
                  <a:srgbClr val="DAE3E3"/>
                </a:solidFill>
                <a:effectLst/>
                <a:latin typeface="Consolas" panose="020B0609020204030204" pitchFamily="49" charset="0"/>
              </a:rPr>
              <a:t>    &amp;support,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RCL_MS_TO_NS</a:t>
            </a:r>
            <a:r>
              <a:rPr lang="en-GB" sz="1100" b="0" dirty="0">
                <a:solidFill>
                  <a:srgbClr val="DAE3E3"/>
                </a:solidFill>
                <a:effectLst/>
                <a:latin typeface="Consolas" panose="020B0609020204030204" pitchFamily="49" charset="0"/>
              </a:rPr>
              <a:t>(</a:t>
            </a:r>
            <a:r>
              <a:rPr lang="en-GB" sz="1100" b="0" dirty="0" err="1">
                <a:solidFill>
                  <a:srgbClr val="DAE3E3"/>
                </a:solidFill>
                <a:effectLst/>
                <a:latin typeface="Consolas" panose="020B0609020204030204" pitchFamily="49" charset="0"/>
              </a:rPr>
              <a:t>timer_timeout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timer_callback</a:t>
            </a: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100" dirty="0">
              <a:solidFill>
                <a:srgbClr val="DAE3E3"/>
              </a:solidFill>
              <a:latin typeface="Consolas" panose="020B0609020204030204" pitchFamily="49" charset="0"/>
            </a:endParaRPr>
          </a:p>
          <a:p>
            <a:pPr marL="0" indent="0">
              <a:lnSpc>
                <a:spcPct val="110000"/>
              </a:lnSpc>
              <a:spcBef>
                <a:spcPts val="0"/>
              </a:spcBef>
              <a:buNone/>
            </a:pPr>
            <a:r>
              <a:rPr lang="en-GB" sz="1100" b="0" dirty="0">
                <a:solidFill>
                  <a:srgbClr val="7F8C8D"/>
                </a:solidFill>
                <a:effectLst/>
                <a:latin typeface="Consolas" panose="020B0609020204030204" pitchFamily="49" charset="0"/>
              </a:rPr>
              <a:t>  // Initializes the Micro-ROS Executor, which manages tasks and callbacks.</a:t>
            </a:r>
            <a:endParaRPr lang="en-GB" sz="1100" b="0" dirty="0">
              <a:solidFill>
                <a:srgbClr val="DAE3E3"/>
              </a:solidFill>
              <a:effectLst/>
              <a:latin typeface="Consolas" panose="020B0609020204030204" pitchFamily="49" charset="0"/>
            </a:endParaRPr>
          </a:p>
          <a:p>
            <a:pPr marL="0" indent="0">
              <a:lnSpc>
                <a:spcPct val="11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rclc_executor_init</a:t>
            </a:r>
            <a:r>
              <a:rPr lang="en-GB" sz="1100" b="0" dirty="0">
                <a:solidFill>
                  <a:srgbClr val="DAE3E3"/>
                </a:solidFill>
                <a:effectLst/>
                <a:latin typeface="Consolas" panose="020B0609020204030204" pitchFamily="49" charset="0"/>
              </a:rPr>
              <a:t>(&amp;executor, &amp;</a:t>
            </a:r>
            <a:r>
              <a:rPr lang="en-GB" sz="1100" b="0" dirty="0" err="1">
                <a:solidFill>
                  <a:srgbClr val="F39C12"/>
                </a:solidFill>
                <a:effectLst/>
                <a:latin typeface="Consolas" panose="020B0609020204030204" pitchFamily="49" charset="0"/>
              </a:rPr>
              <a:t>support</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context</a:t>
            </a:r>
            <a:r>
              <a:rPr lang="en-GB" sz="1100" b="0" dirty="0">
                <a:solidFill>
                  <a:srgbClr val="DAE3E3"/>
                </a:solidFill>
                <a:effectLst/>
                <a:latin typeface="Consolas" panose="020B0609020204030204" pitchFamily="49" charset="0"/>
              </a:rPr>
              <a:t>, </a:t>
            </a:r>
            <a:r>
              <a:rPr lang="en-GB" sz="1100" b="0" dirty="0">
                <a:solidFill>
                  <a:srgbClr val="7FCBCD"/>
                </a:solidFill>
                <a:effectLst/>
                <a:highlight>
                  <a:srgbClr val="800000"/>
                </a:highlight>
                <a:latin typeface="Consolas" panose="020B0609020204030204" pitchFamily="49" charset="0"/>
              </a:rPr>
              <a:t>1</a:t>
            </a:r>
            <a:r>
              <a:rPr lang="en-GB" sz="1100" b="0" dirty="0">
                <a:solidFill>
                  <a:srgbClr val="DAE3E3"/>
                </a:solidFill>
                <a:effectLst/>
                <a:latin typeface="Consolas" panose="020B0609020204030204" pitchFamily="49" charset="0"/>
              </a:rPr>
              <a:t>, &amp;allocator));</a:t>
            </a:r>
          </a:p>
          <a:p>
            <a:pPr marL="0" indent="0">
              <a:lnSpc>
                <a:spcPct val="110000"/>
              </a:lnSpc>
              <a:spcBef>
                <a:spcPts val="0"/>
              </a:spcBef>
              <a:buNone/>
            </a:pPr>
            <a:r>
              <a:rPr lang="en-GB" sz="1100" b="0" dirty="0">
                <a:solidFill>
                  <a:srgbClr val="7F8C8D"/>
                </a:solidFill>
                <a:effectLst/>
                <a:latin typeface="Consolas" panose="020B0609020204030204" pitchFamily="49" charset="0"/>
              </a:rPr>
              <a:t>  // Register timer with executor</a:t>
            </a:r>
            <a:endParaRPr lang="en-GB" sz="1100" b="0" dirty="0">
              <a:solidFill>
                <a:srgbClr val="DAE3E3"/>
              </a:solidFill>
              <a:effectLst/>
              <a:latin typeface="Consolas" panose="020B0609020204030204" pitchFamily="49" charset="0"/>
            </a:endParaRPr>
          </a:p>
          <a:p>
            <a:pPr marL="0" indent="0">
              <a:lnSpc>
                <a:spcPct val="11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rclc_executor_add_timer</a:t>
            </a:r>
            <a:r>
              <a:rPr lang="en-GB" sz="1100" b="0" dirty="0">
                <a:solidFill>
                  <a:srgbClr val="DAE3E3"/>
                </a:solidFill>
                <a:effectLst/>
                <a:latin typeface="Consolas" panose="020B0609020204030204" pitchFamily="49" charset="0"/>
              </a:rPr>
              <a:t>(&amp;executor, &amp;timer));</a:t>
            </a:r>
          </a:p>
          <a:p>
            <a:pPr marL="0" indent="0">
              <a:lnSpc>
                <a:spcPts val="1425"/>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100" b="0" dirty="0">
              <a:solidFill>
                <a:srgbClr val="DAE3E3"/>
              </a:solidFill>
              <a:effectLst/>
              <a:latin typeface="Consolas" panose="020B0609020204030204" pitchFamily="49" charset="0"/>
            </a:endParaRPr>
          </a:p>
          <a:p>
            <a:pPr marL="0" indent="0">
              <a:lnSpc>
                <a:spcPct val="11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loop</a:t>
            </a:r>
            <a:r>
              <a:rPr lang="en-GB" sz="1100" b="0" dirty="0">
                <a:solidFill>
                  <a:srgbClr val="DAE3E3"/>
                </a:solidFill>
                <a:effectLst/>
                <a:latin typeface="Consolas" panose="020B0609020204030204" pitchFamily="49" charset="0"/>
              </a:rPr>
              <a:t>() {</a:t>
            </a:r>
          </a:p>
          <a:p>
            <a:pPr marL="0" indent="0">
              <a:lnSpc>
                <a:spcPct val="110000"/>
              </a:lnSpc>
              <a:spcBef>
                <a:spcPts val="0"/>
              </a:spcBef>
              <a:buNone/>
            </a:pPr>
            <a:r>
              <a:rPr lang="en-GB" sz="1100" b="0" dirty="0">
                <a:solidFill>
                  <a:srgbClr val="7F8C8D"/>
                </a:solidFill>
                <a:effectLst/>
                <a:latin typeface="Consolas" panose="020B0609020204030204" pitchFamily="49" charset="0"/>
              </a:rPr>
              <a:t>  //Executor Spin</a:t>
            </a:r>
            <a:endParaRPr lang="en-GB" sz="1100" b="0" dirty="0">
              <a:solidFill>
                <a:srgbClr val="DAE3E3"/>
              </a:solidFill>
              <a:effectLst/>
              <a:latin typeface="Consolas" panose="020B0609020204030204" pitchFamily="49" charset="0"/>
            </a:endParaRPr>
          </a:p>
          <a:p>
            <a:pPr marL="0" indent="0">
              <a:lnSpc>
                <a:spcPct val="11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delay</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a:t>
            </a:r>
            <a:r>
              <a:rPr lang="en-GB" sz="1100" b="0" dirty="0">
                <a:solidFill>
                  <a:srgbClr val="DAE3E3"/>
                </a:solidFill>
                <a:effectLst/>
                <a:latin typeface="Consolas" panose="020B0609020204030204" pitchFamily="49" charset="0"/>
              </a:rPr>
              <a:t>);</a:t>
            </a:r>
          </a:p>
          <a:p>
            <a:pPr marL="0" indent="0">
              <a:lnSpc>
                <a:spcPct val="11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RCSOFTCHECK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rclc_executor_spin_some</a:t>
            </a:r>
            <a:r>
              <a:rPr lang="en-GB" sz="1100" b="0" dirty="0">
                <a:solidFill>
                  <a:srgbClr val="DAE3E3"/>
                </a:solidFill>
                <a:effectLst/>
                <a:latin typeface="Consolas" panose="020B0609020204030204" pitchFamily="49" charset="0"/>
              </a:rPr>
              <a:t>(&amp;executor, </a:t>
            </a:r>
            <a:r>
              <a:rPr lang="en-GB" sz="1100" b="0" dirty="0">
                <a:solidFill>
                  <a:srgbClr val="F39C12"/>
                </a:solidFill>
                <a:effectLst/>
                <a:latin typeface="Consolas" panose="020B0609020204030204" pitchFamily="49" charset="0"/>
              </a:rPr>
              <a:t>RCL_MS_TO_NS</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a:t>
            </a:r>
            <a:r>
              <a:rPr lang="en-GB" sz="1100" b="0" dirty="0">
                <a:solidFill>
                  <a:srgbClr val="DAE3E3"/>
                </a:solidFill>
                <a:effectLst/>
                <a:latin typeface="Consolas" panose="020B0609020204030204" pitchFamily="49" charset="0"/>
              </a:rPr>
              <a:t>)));</a:t>
            </a:r>
          </a:p>
          <a:p>
            <a:pPr marL="0" indent="0">
              <a:lnSpc>
                <a:spcPct val="11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100" b="0" dirty="0">
              <a:solidFill>
                <a:srgbClr val="DAE3E3"/>
              </a:solidFill>
              <a:effectLst/>
              <a:latin typeface="Consolas" panose="020B0609020204030204" pitchFamily="49" charset="0"/>
            </a:endParaRPr>
          </a:p>
          <a:p>
            <a:pPr marL="0" indent="0">
              <a:buNone/>
            </a:pPr>
            <a:endParaRPr lang="en-GB" sz="1100" dirty="0"/>
          </a:p>
        </p:txBody>
      </p:sp>
      <p:sp>
        <p:nvSpPr>
          <p:cNvPr id="4" name="Title 3">
            <a:extLst>
              <a:ext uri="{FF2B5EF4-FFF2-40B4-BE49-F238E27FC236}">
                <a16:creationId xmlns:a16="http://schemas.microsoft.com/office/drawing/2014/main" id="{A24334FE-4F2D-E48E-E84D-845732E61058}"/>
              </a:ext>
            </a:extLst>
          </p:cNvPr>
          <p:cNvSpPr>
            <a:spLocks noGrp="1"/>
          </p:cNvSpPr>
          <p:nvPr>
            <p:ph type="title"/>
          </p:nvPr>
        </p:nvSpPr>
        <p:spPr/>
        <p:txBody>
          <a:bodyPr/>
          <a:lstStyle/>
          <a:p>
            <a:r>
              <a:rPr lang="en-GB" dirty="0"/>
              <a:t>Timer set up</a:t>
            </a:r>
          </a:p>
        </p:txBody>
      </p:sp>
    </p:spTree>
    <p:extLst>
      <p:ext uri="{BB962C8B-B14F-4D97-AF65-F5344CB8AC3E}">
        <p14:creationId xmlns:p14="http://schemas.microsoft.com/office/powerpoint/2010/main" val="2440972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1FB026A-C3C7-EC6A-2B93-6DAFF662EC20}"/>
              </a:ext>
            </a:extLst>
          </p:cNvPr>
          <p:cNvSpPr>
            <a:spLocks noGrp="1"/>
          </p:cNvSpPr>
          <p:nvPr>
            <p:ph sz="half" idx="1"/>
          </p:nvPr>
        </p:nvSpPr>
        <p:spPr>
          <a:xfrm>
            <a:off x="838201" y="1642269"/>
            <a:ext cx="5181600" cy="4718050"/>
          </a:xfrm>
        </p:spPr>
        <p:txBody>
          <a:bodyPr>
            <a:noAutofit/>
          </a:bodyPr>
          <a:lstStyle/>
          <a:p>
            <a:pPr marL="0" indent="0">
              <a:lnSpc>
                <a:spcPct val="160000"/>
              </a:lnSpc>
              <a:buNone/>
            </a:pPr>
            <a:r>
              <a:rPr lang="en-GB" sz="1800">
                <a:latin typeface="Nexa-Bold" panose="01000000000000000000" pitchFamily="2" charset="0"/>
              </a:rPr>
              <a:t>Introduction</a:t>
            </a:r>
          </a:p>
          <a:p>
            <a:pPr>
              <a:lnSpc>
                <a:spcPct val="160000"/>
              </a:lnSpc>
            </a:pPr>
            <a:r>
              <a:rPr lang="en-GB" sz="1500"/>
              <a:t>The node will be named “micro_ros_pub”</a:t>
            </a:r>
          </a:p>
          <a:p>
            <a:pPr>
              <a:lnSpc>
                <a:spcPct val="160000"/>
              </a:lnSpc>
            </a:pPr>
            <a:r>
              <a:rPr lang="en-GB" sz="1500"/>
              <a:t>The node must perform the following: </a:t>
            </a:r>
          </a:p>
          <a:p>
            <a:pPr lvl="1">
              <a:lnSpc>
                <a:spcPct val="160000"/>
              </a:lnSpc>
            </a:pPr>
            <a:r>
              <a:rPr lang="en-GB" sz="1500"/>
              <a:t>Setup a timer to run control the publishing of information. </a:t>
            </a:r>
          </a:p>
          <a:p>
            <a:pPr lvl="1">
              <a:lnSpc>
                <a:spcPct val="160000"/>
              </a:lnSpc>
            </a:pPr>
            <a:r>
              <a:rPr lang="en-GB" sz="1500"/>
              <a:t>When the timer times out, the node will publish the value of a counter in the topic “</a:t>
            </a:r>
            <a:r>
              <a:rPr lang="en-GB" sz="1500" i="1"/>
              <a:t>micro_ros_counter</a:t>
            </a:r>
            <a:r>
              <a:rPr lang="en-GB" sz="1500"/>
              <a:t>”.</a:t>
            </a:r>
          </a:p>
          <a:p>
            <a:pPr lvl="1">
              <a:lnSpc>
                <a:spcPct val="160000"/>
              </a:lnSpc>
            </a:pPr>
            <a:r>
              <a:rPr lang="en-GB" sz="1500"/>
              <a:t>The value of the counter must be increased.</a:t>
            </a:r>
          </a:p>
          <a:p>
            <a:pPr>
              <a:lnSpc>
                <a:spcPct val="160000"/>
              </a:lnSpc>
            </a:pPr>
            <a:r>
              <a:rPr lang="en-GB" sz="1500"/>
              <a:t>The computer will receive display subscribe to that topic and publish the information on the terminal.</a:t>
            </a:r>
            <a:endParaRPr lang="en-GB" sz="1500" dirty="0"/>
          </a:p>
        </p:txBody>
      </p:sp>
      <p:sp>
        <p:nvSpPr>
          <p:cNvPr id="2" name="Title 1">
            <a:extLst>
              <a:ext uri="{FF2B5EF4-FFF2-40B4-BE49-F238E27FC236}">
                <a16:creationId xmlns:a16="http://schemas.microsoft.com/office/drawing/2014/main" id="{1CF42E7B-13E8-2545-7ED4-8EF13B6ED8D2}"/>
              </a:ext>
            </a:extLst>
          </p:cNvPr>
          <p:cNvSpPr>
            <a:spLocks noGrp="1"/>
          </p:cNvSpPr>
          <p:nvPr>
            <p:ph type="title"/>
          </p:nvPr>
        </p:nvSpPr>
        <p:spPr/>
        <p:txBody>
          <a:bodyPr/>
          <a:lstStyle/>
          <a:p>
            <a:r>
              <a:rPr lang="en-GB" dirty="0"/>
              <a:t>Micro-</a:t>
            </a:r>
            <a:r>
              <a:rPr lang="en-GB" dirty="0" err="1"/>
              <a:t>ros</a:t>
            </a:r>
            <a:r>
              <a:rPr lang="en-GB" dirty="0"/>
              <a:t> Publisher</a:t>
            </a:r>
          </a:p>
        </p:txBody>
      </p:sp>
      <p:pic>
        <p:nvPicPr>
          <p:cNvPr id="18" name="Content Placeholder 17">
            <a:extLst>
              <a:ext uri="{FF2B5EF4-FFF2-40B4-BE49-F238E27FC236}">
                <a16:creationId xmlns:a16="http://schemas.microsoft.com/office/drawing/2014/main" id="{3D79010A-DB1F-1D5E-A11A-6D74CEC7DB61}"/>
              </a:ext>
            </a:extLst>
          </p:cNvPr>
          <p:cNvPicPr>
            <a:picLocks noGrp="1" noChangeAspect="1"/>
          </p:cNvPicPr>
          <p:nvPr>
            <p:ph sz="half" idx="2"/>
          </p:nvPr>
        </p:nvPicPr>
        <p:blipFill>
          <a:blip r:embed="rId2"/>
          <a:stretch>
            <a:fillRect/>
          </a:stretch>
        </p:blipFill>
        <p:spPr>
          <a:xfrm>
            <a:off x="6328262" y="1618760"/>
            <a:ext cx="5662310" cy="5001115"/>
          </a:xfrm>
          <a:prstGeom prst="rect">
            <a:avLst/>
          </a:prstGeom>
        </p:spPr>
      </p:pic>
    </p:spTree>
    <p:extLst>
      <p:ext uri="{BB962C8B-B14F-4D97-AF65-F5344CB8AC3E}">
        <p14:creationId xmlns:p14="http://schemas.microsoft.com/office/powerpoint/2010/main" val="327012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96F2F3-E7D1-9FE7-695F-B7EA58657987}"/>
              </a:ext>
            </a:extLst>
          </p:cNvPr>
          <p:cNvSpPr>
            <a:spLocks noGrp="1"/>
          </p:cNvSpPr>
          <p:nvPr>
            <p:ph sz="half" idx="1"/>
          </p:nvPr>
        </p:nvSpPr>
        <p:spPr>
          <a:xfrm>
            <a:off x="266701" y="1343025"/>
            <a:ext cx="5753100" cy="5394236"/>
          </a:xfrm>
        </p:spPr>
        <p:txBody>
          <a:bodyPr>
            <a:normAutofit fontScale="92500" lnSpcReduction="10000"/>
          </a:bodyPr>
          <a:lstStyle/>
          <a:p>
            <a:pPr marL="0" indent="0">
              <a:lnSpc>
                <a:spcPct val="150000"/>
              </a:lnSpc>
              <a:buNone/>
            </a:pPr>
            <a:r>
              <a:rPr lang="en-US" sz="2200" dirty="0">
                <a:latin typeface="Nexa-Bold" panose="01000000000000000000" pitchFamily="2" charset="0"/>
              </a:rPr>
              <a:t>Introduction</a:t>
            </a:r>
          </a:p>
          <a:p>
            <a:pPr>
              <a:lnSpc>
                <a:spcPct val="150000"/>
              </a:lnSpc>
            </a:pPr>
            <a:r>
              <a:rPr lang="en-US" sz="1600" dirty="0"/>
              <a:t>Micro-ROS (µROS) is an extension of ROS 2 designed for microcontrollers.</a:t>
            </a:r>
          </a:p>
          <a:p>
            <a:pPr>
              <a:lnSpc>
                <a:spcPct val="150000"/>
              </a:lnSpc>
            </a:pPr>
            <a:r>
              <a:rPr lang="en-US" sz="1600" dirty="0"/>
              <a:t>It enables embedded systems to communicate within ROS2 ecosystems.</a:t>
            </a:r>
          </a:p>
          <a:p>
            <a:pPr>
              <a:lnSpc>
                <a:spcPct val="150000"/>
              </a:lnSpc>
            </a:pPr>
            <a:r>
              <a:rPr lang="en-US" sz="1600" dirty="0"/>
              <a:t>Built on ROS 2, DDS (Data Distribution Service), and </a:t>
            </a:r>
            <a:r>
              <a:rPr lang="en-US" sz="1600" dirty="0" err="1"/>
              <a:t>FreeRTOS</a:t>
            </a:r>
            <a:r>
              <a:rPr lang="en-US" sz="1600" dirty="0"/>
              <a:t>, Zephyr, </a:t>
            </a:r>
            <a:r>
              <a:rPr lang="en-US" sz="1600" dirty="0" err="1"/>
              <a:t>NuttX</a:t>
            </a:r>
            <a:r>
              <a:rPr lang="en-US" sz="1600" dirty="0"/>
              <a:t>, or bare-metal systems.</a:t>
            </a:r>
          </a:p>
          <a:p>
            <a:pPr lvl="1">
              <a:lnSpc>
                <a:spcPct val="150000"/>
              </a:lnSpc>
            </a:pPr>
            <a:r>
              <a:rPr lang="en-US" sz="1500" b="1" dirty="0"/>
              <a:t>Lightweight:</a:t>
            </a:r>
            <a:r>
              <a:rPr lang="en-US" sz="1500" dirty="0"/>
              <a:t> </a:t>
            </a:r>
            <a:r>
              <a:rPr lang="en-US" sz="1500" dirty="0" err="1"/>
              <a:t>Optimised</a:t>
            </a:r>
            <a:r>
              <a:rPr lang="en-US" sz="1500" dirty="0"/>
              <a:t> for resource-constrained microcontrollers.</a:t>
            </a:r>
          </a:p>
          <a:p>
            <a:pPr lvl="1">
              <a:lnSpc>
                <a:spcPct val="150000"/>
              </a:lnSpc>
            </a:pPr>
            <a:r>
              <a:rPr lang="en-US" sz="1500" b="1" dirty="0"/>
              <a:t>Real-time support: </a:t>
            </a:r>
            <a:r>
              <a:rPr lang="en-US" sz="1500" dirty="0"/>
              <a:t>Meets real-time requirements for embedded robotics.</a:t>
            </a:r>
          </a:p>
          <a:p>
            <a:pPr lvl="1">
              <a:lnSpc>
                <a:spcPct val="150000"/>
              </a:lnSpc>
            </a:pPr>
            <a:r>
              <a:rPr lang="en-US" sz="1500" b="1" dirty="0"/>
              <a:t>Interoperability: </a:t>
            </a:r>
            <a:r>
              <a:rPr lang="en-US" sz="1500" dirty="0"/>
              <a:t>Seamlessly integrates with ROS2.</a:t>
            </a:r>
          </a:p>
          <a:p>
            <a:pPr lvl="1">
              <a:lnSpc>
                <a:spcPct val="150000"/>
              </a:lnSpc>
            </a:pPr>
            <a:r>
              <a:rPr lang="en-US" sz="1500" b="1" dirty="0" err="1"/>
              <a:t>Standardised</a:t>
            </a:r>
            <a:r>
              <a:rPr lang="en-US" sz="1500" b="1" dirty="0"/>
              <a:t> communication: </a:t>
            </a:r>
            <a:r>
              <a:rPr lang="en-US" sz="1500" dirty="0"/>
              <a:t>Uses XRCE-DDS for efficient data transmission.</a:t>
            </a:r>
            <a:endParaRPr lang="en-GB" sz="1500" dirty="0"/>
          </a:p>
        </p:txBody>
      </p:sp>
      <p:sp>
        <p:nvSpPr>
          <p:cNvPr id="4" name="Title 3">
            <a:extLst>
              <a:ext uri="{FF2B5EF4-FFF2-40B4-BE49-F238E27FC236}">
                <a16:creationId xmlns:a16="http://schemas.microsoft.com/office/drawing/2014/main" id="{9DBDE074-ABEB-684C-C3AB-1CCDA4000186}"/>
              </a:ext>
            </a:extLst>
          </p:cNvPr>
          <p:cNvSpPr>
            <a:spLocks noGrp="1"/>
          </p:cNvSpPr>
          <p:nvPr>
            <p:ph type="title"/>
          </p:nvPr>
        </p:nvSpPr>
        <p:spPr>
          <a:xfrm>
            <a:off x="1679381" y="120739"/>
            <a:ext cx="8160426" cy="1325563"/>
          </a:xfrm>
        </p:spPr>
        <p:txBody>
          <a:bodyPr/>
          <a:lstStyle/>
          <a:p>
            <a:r>
              <a:rPr lang="en-GB" dirty="0"/>
              <a:t>Micro-ROS: Introduction</a:t>
            </a:r>
          </a:p>
        </p:txBody>
      </p:sp>
      <p:pic>
        <p:nvPicPr>
          <p:cNvPr id="10" name="Content Placeholder 9">
            <a:extLst>
              <a:ext uri="{FF2B5EF4-FFF2-40B4-BE49-F238E27FC236}">
                <a16:creationId xmlns:a16="http://schemas.microsoft.com/office/drawing/2014/main" id="{A351C8CB-55F5-8122-6862-F55119C707EF}"/>
              </a:ext>
            </a:extLst>
          </p:cNvPr>
          <p:cNvPicPr>
            <a:picLocks noGrp="1" noChangeAspect="1"/>
          </p:cNvPicPr>
          <p:nvPr>
            <p:ph sz="half" idx="2"/>
          </p:nvPr>
        </p:nvPicPr>
        <p:blipFill>
          <a:blip r:embed="rId2"/>
          <a:stretch>
            <a:fillRect/>
          </a:stretch>
        </p:blipFill>
        <p:spPr>
          <a:xfrm>
            <a:off x="6371226" y="2521424"/>
            <a:ext cx="5354049" cy="1815152"/>
          </a:xfrm>
          <a:prstGeom prst="rect">
            <a:avLst/>
          </a:prstGeom>
        </p:spPr>
      </p:pic>
      <p:sp>
        <p:nvSpPr>
          <p:cNvPr id="12" name="TextBox 11">
            <a:extLst>
              <a:ext uri="{FF2B5EF4-FFF2-40B4-BE49-F238E27FC236}">
                <a16:creationId xmlns:a16="http://schemas.microsoft.com/office/drawing/2014/main" id="{6C3488A8-10E1-7976-2466-E77B44D0ADD8}"/>
              </a:ext>
            </a:extLst>
          </p:cNvPr>
          <p:cNvSpPr txBox="1"/>
          <p:nvPr/>
        </p:nvSpPr>
        <p:spPr>
          <a:xfrm>
            <a:off x="7286625" y="4558784"/>
            <a:ext cx="3867150" cy="369332"/>
          </a:xfrm>
          <a:prstGeom prst="rect">
            <a:avLst/>
          </a:prstGeom>
          <a:noFill/>
        </p:spPr>
        <p:txBody>
          <a:bodyPr wrap="square">
            <a:spAutoFit/>
          </a:bodyPr>
          <a:lstStyle/>
          <a:p>
            <a:r>
              <a:rPr lang="pt-BR" dirty="0">
                <a:hlinkClick r:id="rId3"/>
              </a:rPr>
              <a:t>micro-ROS | ROS 2 for microcontrollers</a:t>
            </a:r>
            <a:endParaRPr lang="en-US" dirty="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559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C2E20-FD07-E979-C1B7-67C396C657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C5FBAE-34EC-978C-4A6A-EA8AC369A0A8}"/>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Instructions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or Arduino Due</a:t>
            </a:r>
          </a:p>
          <a:p>
            <a:pPr lvl="1">
              <a:lnSpc>
                <a:spcPct val="150000"/>
              </a:lnSpc>
            </a:pPr>
            <a:r>
              <a:rPr lang="en-GB" sz="1600" dirty="0"/>
              <a:t>For ESP32 select ESP32 Arduino &gt; DOIT ESP32 DEVKIT V1</a:t>
            </a:r>
          </a:p>
          <a:p>
            <a:pPr>
              <a:lnSpc>
                <a:spcPct val="150000"/>
              </a:lnSpc>
            </a:pPr>
            <a:r>
              <a:rPr lang="en-GB" sz="1400" dirty="0"/>
              <a:t>Copy and paste the following code (next slides)</a:t>
            </a:r>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5CE6A405-4DDA-6E61-88C6-0D7EED755A48}"/>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397B95E9-00C8-9966-2BB1-7EDF4FD4A16B}"/>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marL="0" indent="0">
              <a:lnSpc>
                <a:spcPct val="150000"/>
              </a:lnSpc>
              <a:buNone/>
            </a:pPr>
            <a:endParaRPr lang="en-GB" sz="1400" dirty="0"/>
          </a:p>
          <a:p>
            <a:endParaRPr lang="en-GB" dirty="0"/>
          </a:p>
        </p:txBody>
      </p:sp>
      <p:pic>
        <p:nvPicPr>
          <p:cNvPr id="10" name="Content Placeholder 5">
            <a:extLst>
              <a:ext uri="{FF2B5EF4-FFF2-40B4-BE49-F238E27FC236}">
                <a16:creationId xmlns:a16="http://schemas.microsoft.com/office/drawing/2014/main" id="{B452EAC2-9DC8-D4FD-92BF-0B16E3F83BEE}"/>
              </a:ext>
            </a:extLst>
          </p:cNvPr>
          <p:cNvPicPr>
            <a:picLocks noChangeAspect="1"/>
          </p:cNvPicPr>
          <p:nvPr/>
        </p:nvPicPr>
        <p:blipFill>
          <a:blip r:embed="rId2"/>
          <a:stretch>
            <a:fillRect/>
          </a:stretch>
        </p:blipFill>
        <p:spPr>
          <a:xfrm>
            <a:off x="6096000" y="2181225"/>
            <a:ext cx="5974186" cy="3363737"/>
          </a:xfrm>
          <a:prstGeom prst="rect">
            <a:avLst/>
          </a:prstGeom>
        </p:spPr>
      </p:pic>
    </p:spTree>
    <p:extLst>
      <p:ext uri="{BB962C8B-B14F-4D97-AF65-F5344CB8AC3E}">
        <p14:creationId xmlns:p14="http://schemas.microsoft.com/office/powerpoint/2010/main" val="26081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E4865A-11D8-FDBA-A7AF-C090BDEAD32D}"/>
              </a:ext>
            </a:extLst>
          </p:cNvPr>
          <p:cNvSpPr>
            <a:spLocks noGrp="1"/>
          </p:cNvSpPr>
          <p:nvPr>
            <p:ph sz="half" idx="1"/>
          </p:nvPr>
        </p:nvSpPr>
        <p:spPr>
          <a:xfrm>
            <a:off x="0" y="1244600"/>
            <a:ext cx="6019801" cy="5613400"/>
          </a:xfrm>
          <a:solidFill>
            <a:schemeClr val="tx2">
              <a:lumMod val="50000"/>
            </a:schemeClr>
          </a:solidFill>
        </p:spPr>
        <p:txBody>
          <a:bodyPr>
            <a:noAutofit/>
          </a:bodyPr>
          <a:lstStyle/>
          <a:p>
            <a:pPr marL="0" indent="0">
              <a:lnSpc>
                <a:spcPct val="120000"/>
              </a:lnSpc>
              <a:spcBef>
                <a:spcPts val="0"/>
              </a:spcBef>
              <a:buNone/>
            </a:pPr>
            <a:r>
              <a:rPr lang="en-GB" sz="900" b="0" dirty="0">
                <a:solidFill>
                  <a:srgbClr val="7F8C8D"/>
                </a:solidFill>
                <a:effectLst/>
                <a:latin typeface="Consolas" panose="020B0609020204030204" pitchFamily="49" charset="0"/>
              </a:rPr>
              <a:t>// Include Libraries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micro_ros_arduino.h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a:t>
            </a:r>
            <a:r>
              <a:rPr lang="en-GB" sz="900" b="0" dirty="0" err="1">
                <a:solidFill>
                  <a:srgbClr val="7F8C8D"/>
                </a:solidFill>
                <a:effectLst/>
                <a:latin typeface="Consolas" panose="020B0609020204030204" pitchFamily="49" charset="0"/>
              </a:rPr>
              <a:t>ros</a:t>
            </a:r>
            <a:r>
              <a:rPr lang="en-GB" sz="900" b="0" dirty="0">
                <a:solidFill>
                  <a:srgbClr val="7F8C8D"/>
                </a:solidFill>
                <a:effectLst/>
                <a:latin typeface="Consolas" panose="020B0609020204030204" pitchFamily="49" charset="0"/>
              </a:rPr>
              <a:t>-</a:t>
            </a:r>
            <a:r>
              <a:rPr lang="en-GB" sz="900" b="0" dirty="0" err="1">
                <a:solidFill>
                  <a:srgbClr val="7F8C8D"/>
                </a:solidFill>
                <a:effectLst/>
                <a:latin typeface="Consolas" panose="020B0609020204030204" pitchFamily="49" charset="0"/>
              </a:rPr>
              <a:t>arduino</a:t>
            </a:r>
            <a:r>
              <a:rPr lang="en-GB" sz="900" b="0" dirty="0">
                <a:solidFill>
                  <a:srgbClr val="7F8C8D"/>
                </a:solidFill>
                <a:effectLst/>
                <a:latin typeface="Consolas" panose="020B0609020204030204" pitchFamily="49" charset="0"/>
              </a:rPr>
              <a:t> library</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rcl.h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//Core ROS 2 Client Library (RCL) for node management.</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error_handling.h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//Error handling utilities for Micro-ROS.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rclc</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rclc.h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//Micro-ROS Client library for embedded devices.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rclc</a:t>
            </a:r>
            <a:r>
              <a:rPr lang="en-GB" sz="900" b="0" dirty="0">
                <a:solidFill>
                  <a:srgbClr val="7FCBCD"/>
                </a:solidFill>
                <a:effectLst/>
                <a:latin typeface="Consolas" panose="020B0609020204030204" pitchFamily="49" charset="0"/>
              </a:rPr>
              <a:t>/</a:t>
            </a:r>
            <a:r>
              <a:rPr lang="en-GB" sz="900" b="0" dirty="0" err="1">
                <a:solidFill>
                  <a:srgbClr val="7FCBCD"/>
                </a:solidFill>
                <a:effectLst/>
                <a:latin typeface="Consolas" panose="020B0609020204030204" pitchFamily="49" charset="0"/>
              </a:rPr>
              <a:t>executor.h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//Micro-ROS Executor to manage callbacks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&lt;std_msgs/</a:t>
            </a:r>
            <a:r>
              <a:rPr lang="en-GB" sz="900" b="0" dirty="0" err="1">
                <a:solidFill>
                  <a:srgbClr val="7FCBCD"/>
                </a:solidFill>
                <a:effectLst/>
                <a:latin typeface="Consolas" panose="020B0609020204030204" pitchFamily="49" charset="0"/>
              </a:rPr>
              <a:t>msg</a:t>
            </a:r>
            <a:r>
              <a:rPr lang="en-GB" sz="900" b="0" dirty="0">
                <a:solidFill>
                  <a:srgbClr val="7FCBCD"/>
                </a:solidFill>
                <a:effectLst/>
                <a:latin typeface="Consolas" panose="020B0609020204030204" pitchFamily="49" charset="0"/>
              </a:rPr>
              <a:t>/int32.h&gt;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//Predefined ROS 2 message type</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#include</a:t>
            </a:r>
            <a:r>
              <a:rPr lang="en-GB" sz="900" b="0" dirty="0">
                <a:solidFill>
                  <a:srgbClr val="DAE3E3"/>
                </a:solidFill>
                <a:effectLst/>
                <a:latin typeface="Consolas" panose="020B0609020204030204" pitchFamily="49" charset="0"/>
              </a:rPr>
              <a:t> </a:t>
            </a:r>
            <a:r>
              <a:rPr lang="en-GB" sz="900" b="0" dirty="0">
                <a:solidFill>
                  <a:srgbClr val="7FCBCD"/>
                </a:solidFill>
                <a:effectLst/>
                <a:latin typeface="Consolas" panose="020B0609020204030204" pitchFamily="49" charset="0"/>
              </a:rPr>
              <a:t>&lt;</a:t>
            </a:r>
            <a:r>
              <a:rPr lang="en-GB" sz="900" b="0" dirty="0" err="1">
                <a:solidFill>
                  <a:srgbClr val="7FCBCD"/>
                </a:solidFill>
                <a:effectLst/>
                <a:latin typeface="Consolas" panose="020B0609020204030204" pitchFamily="49" charset="0"/>
              </a:rPr>
              <a:t>stdio.h</a:t>
            </a:r>
            <a:r>
              <a:rPr lang="en-GB" sz="900" b="0" dirty="0">
                <a:solidFill>
                  <a:srgbClr val="7FCBCD"/>
                </a:solidFill>
                <a:effectLst/>
                <a:latin typeface="Consolas" panose="020B0609020204030204" pitchFamily="49" charset="0"/>
              </a:rPr>
              <a:t>&gt;</a:t>
            </a:r>
            <a:r>
              <a:rPr lang="en-GB" sz="900" b="0" dirty="0">
                <a:solidFill>
                  <a:srgbClr val="DAE3E3"/>
                </a:solidFill>
                <a:effectLst/>
                <a:latin typeface="Consolas" panose="020B0609020204030204" pitchFamily="49" charset="0"/>
              </a:rPr>
              <a:t>                </a:t>
            </a:r>
            <a:r>
              <a:rPr lang="en-GB" sz="900" b="0" dirty="0">
                <a:solidFill>
                  <a:srgbClr val="7F8C8D"/>
                </a:solidFill>
                <a:effectLst/>
                <a:latin typeface="Consolas" panose="020B0609020204030204" pitchFamily="49" charset="0"/>
              </a:rPr>
              <a:t>//Standard I/O library for debugging.</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//Declare nodes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rcl_node_t</a:t>
            </a:r>
            <a:r>
              <a:rPr lang="en-GB" sz="900" b="0" dirty="0">
                <a:solidFill>
                  <a:srgbClr val="DAE3E3"/>
                </a:solidFill>
                <a:effectLst/>
                <a:latin typeface="Consolas" panose="020B0609020204030204" pitchFamily="49" charset="0"/>
              </a:rPr>
              <a:t> node;</a:t>
            </a:r>
            <a:r>
              <a:rPr lang="en-GB" sz="900" b="0" dirty="0">
                <a:solidFill>
                  <a:srgbClr val="7F8C8D"/>
                </a:solidFill>
                <a:effectLst/>
                <a:latin typeface="Consolas" panose="020B0609020204030204" pitchFamily="49" charset="0"/>
              </a:rPr>
              <a:t>            //Represents a ROS 2 Node running on the microcontroller.</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//Instantiate executor and its support classes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rclc_executor_t</a:t>
            </a:r>
            <a:r>
              <a:rPr lang="en-GB" sz="900" b="0" dirty="0">
                <a:solidFill>
                  <a:srgbClr val="DAE3E3"/>
                </a:solidFill>
                <a:effectLst/>
                <a:latin typeface="Consolas" panose="020B0609020204030204" pitchFamily="49" charset="0"/>
              </a:rPr>
              <a:t> executor;</a:t>
            </a:r>
            <a:r>
              <a:rPr lang="en-GB" sz="900" b="0" dirty="0">
                <a:solidFill>
                  <a:srgbClr val="7F8C8D"/>
                </a:solidFill>
                <a:effectLst/>
                <a:latin typeface="Consolas" panose="020B0609020204030204" pitchFamily="49" charset="0"/>
              </a:rPr>
              <a:t>   //Manages task execution (timers, callbacks, etc.).</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rclc_support_t</a:t>
            </a:r>
            <a:r>
              <a:rPr lang="en-GB" sz="900" b="0" dirty="0">
                <a:solidFill>
                  <a:srgbClr val="DAE3E3"/>
                </a:solidFill>
                <a:effectLst/>
                <a:latin typeface="Consolas" panose="020B0609020204030204" pitchFamily="49" charset="0"/>
              </a:rPr>
              <a:t> support;</a:t>
            </a:r>
            <a:r>
              <a:rPr lang="en-GB" sz="900" b="0" dirty="0">
                <a:solidFill>
                  <a:srgbClr val="7F8C8D"/>
                </a:solidFill>
                <a:effectLst/>
                <a:latin typeface="Consolas" panose="020B0609020204030204" pitchFamily="49" charset="0"/>
              </a:rPr>
              <a:t>     //Handles initialization &amp; communication setup.</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rcl_allocator_t</a:t>
            </a:r>
            <a:r>
              <a:rPr lang="en-GB" sz="900" b="0" dirty="0">
                <a:solidFill>
                  <a:srgbClr val="DAE3E3"/>
                </a:solidFill>
                <a:effectLst/>
                <a:latin typeface="Consolas" panose="020B0609020204030204" pitchFamily="49" charset="0"/>
              </a:rPr>
              <a:t> allocator;</a:t>
            </a:r>
            <a:r>
              <a:rPr lang="en-GB" sz="900" b="0" dirty="0">
                <a:solidFill>
                  <a:srgbClr val="7F8C8D"/>
                </a:solidFill>
                <a:effectLst/>
                <a:latin typeface="Consolas" panose="020B0609020204030204" pitchFamily="49" charset="0"/>
              </a:rPr>
              <a:t>  //Manages memory allocation.</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//Declare Publishers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rcl_publisher_t</a:t>
            </a:r>
            <a:r>
              <a:rPr lang="en-GB" sz="900" b="0" dirty="0">
                <a:solidFill>
                  <a:srgbClr val="DAE3E3"/>
                </a:solidFill>
                <a:effectLst/>
                <a:latin typeface="Consolas" panose="020B0609020204030204" pitchFamily="49" charset="0"/>
              </a:rPr>
              <a:t> publisher;</a:t>
            </a:r>
            <a:r>
              <a:rPr lang="en-GB" sz="900" b="0" dirty="0">
                <a:solidFill>
                  <a:srgbClr val="7F8C8D"/>
                </a:solidFill>
                <a:effectLst/>
                <a:latin typeface="Consolas" panose="020B0609020204030204" pitchFamily="49" charset="0"/>
              </a:rPr>
              <a:t>  //Declares a ROS 2 publisher for sending messages.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//Declare timers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err="1">
                <a:solidFill>
                  <a:srgbClr val="0CA1A6"/>
                </a:solidFill>
                <a:effectLst/>
                <a:latin typeface="Consolas" panose="020B0609020204030204" pitchFamily="49" charset="0"/>
              </a:rPr>
              <a:t>rcl_timer_t</a:t>
            </a:r>
            <a:r>
              <a:rPr lang="en-GB" sz="900" b="0" dirty="0">
                <a:solidFill>
                  <a:srgbClr val="DAE3E3"/>
                </a:solidFill>
                <a:effectLst/>
                <a:latin typeface="Consolas" panose="020B0609020204030204" pitchFamily="49" charset="0"/>
              </a:rPr>
              <a:t> timer;</a:t>
            </a:r>
            <a:r>
              <a:rPr lang="en-GB" sz="900" b="0" dirty="0">
                <a:solidFill>
                  <a:srgbClr val="7F8C8D"/>
                </a:solidFill>
                <a:effectLst/>
                <a:latin typeface="Consolas" panose="020B0609020204030204" pitchFamily="49" charset="0"/>
              </a:rPr>
              <a:t>          //Creates a timer to execute functions at intervals.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//Declare Messages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DAE3E3"/>
                </a:solidFill>
                <a:effectLst/>
                <a:latin typeface="Consolas" panose="020B0609020204030204" pitchFamily="49" charset="0"/>
              </a:rPr>
              <a:t>std_msgs__msg__Int32 </a:t>
            </a:r>
            <a:r>
              <a:rPr lang="en-GB" sz="900" b="0" dirty="0" err="1">
                <a:solidFill>
                  <a:srgbClr val="DAE3E3"/>
                </a:solidFill>
                <a:effectLst/>
                <a:latin typeface="Consolas" panose="020B0609020204030204" pitchFamily="49" charset="0"/>
              </a:rPr>
              <a:t>msg</a:t>
            </a:r>
            <a:r>
              <a:rPr lang="en-GB" sz="900" b="0" dirty="0">
                <a:solidFill>
                  <a:srgbClr val="DAE3E3"/>
                </a:solidFill>
                <a:effectLst/>
                <a:latin typeface="Consolas" panose="020B0609020204030204" pitchFamily="49" charset="0"/>
              </a:rPr>
              <a:t>;</a:t>
            </a:r>
            <a:r>
              <a:rPr lang="en-GB" sz="900" b="0" dirty="0">
                <a:solidFill>
                  <a:srgbClr val="7F8C8D"/>
                </a:solidFill>
                <a:effectLst/>
                <a:latin typeface="Consolas" panose="020B0609020204030204" pitchFamily="49" charset="0"/>
              </a:rPr>
              <a:t>  //Defines a message of type int32.</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7F8C8D"/>
                </a:solidFill>
                <a:effectLst/>
                <a:latin typeface="Consolas" panose="020B0609020204030204" pitchFamily="49" charset="0"/>
              </a:rPr>
              <a:t>//Define Macros to be used</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7F8C8D"/>
                </a:solidFill>
                <a:effectLst/>
                <a:latin typeface="Consolas" panose="020B0609020204030204" pitchFamily="49" charset="0"/>
              </a:rPr>
              <a:t>//Executes </a:t>
            </a:r>
            <a:r>
              <a:rPr lang="en-GB" sz="900" b="0" dirty="0" err="1">
                <a:solidFill>
                  <a:srgbClr val="7F8C8D"/>
                </a:solidFill>
                <a:effectLst/>
                <a:latin typeface="Consolas" panose="020B0609020204030204" pitchFamily="49" charset="0"/>
              </a:rPr>
              <a:t>fn</a:t>
            </a:r>
            <a:r>
              <a:rPr lang="en-GB" sz="900" b="0" dirty="0">
                <a:solidFill>
                  <a:srgbClr val="7F8C8D"/>
                </a:solidFill>
                <a:effectLst/>
                <a:latin typeface="Consolas" panose="020B0609020204030204" pitchFamily="49" charset="0"/>
              </a:rPr>
              <a:t> and calls </a:t>
            </a:r>
            <a:r>
              <a:rPr lang="en-GB" sz="900" b="0" dirty="0" err="1">
                <a:solidFill>
                  <a:srgbClr val="7F8C8D"/>
                </a:solidFill>
                <a:effectLst/>
                <a:latin typeface="Consolas" panose="020B0609020204030204" pitchFamily="49" charset="0"/>
              </a:rPr>
              <a:t>error_loop</a:t>
            </a:r>
            <a:r>
              <a:rPr lang="en-GB" sz="900" b="0" dirty="0">
                <a:solidFill>
                  <a:srgbClr val="7F8C8D"/>
                </a:solidFill>
                <a:effectLst/>
                <a:latin typeface="Consolas" panose="020B0609020204030204" pitchFamily="49" charset="0"/>
              </a:rPr>
              <a:t>() if it fails.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#define</a:t>
            </a: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RCCHECK</a:t>
            </a:r>
            <a:r>
              <a:rPr lang="en-GB" sz="900" b="0" dirty="0">
                <a:solidFill>
                  <a:srgbClr val="DAE3E3"/>
                </a:solidFill>
                <a:effectLst/>
                <a:latin typeface="Consolas" panose="020B0609020204030204" pitchFamily="49" charset="0"/>
              </a:rPr>
              <a:t>(</a:t>
            </a:r>
            <a:r>
              <a:rPr lang="en-GB" sz="900" b="0" dirty="0" err="1">
                <a:solidFill>
                  <a:srgbClr val="DAE3E3"/>
                </a:solidFill>
                <a:effectLst/>
                <a:latin typeface="Consolas" panose="020B0609020204030204" pitchFamily="49" charset="0"/>
              </a:rPr>
              <a:t>fn</a:t>
            </a:r>
            <a:r>
              <a:rPr lang="en-GB" sz="900" b="0" dirty="0">
                <a:solidFill>
                  <a:srgbClr val="DAE3E3"/>
                </a:solidFill>
                <a:effectLst/>
                <a:latin typeface="Consolas" panose="020B0609020204030204" pitchFamily="49" charset="0"/>
              </a:rPr>
              <a:t>) { </a:t>
            </a:r>
            <a:r>
              <a:rPr lang="en-GB" sz="900" b="0" dirty="0" err="1">
                <a:solidFill>
                  <a:srgbClr val="0CA1A6"/>
                </a:solidFill>
                <a:effectLst/>
                <a:latin typeface="Consolas" panose="020B0609020204030204" pitchFamily="49" charset="0"/>
              </a:rPr>
              <a:t>rcl_ret_t</a:t>
            </a:r>
            <a:r>
              <a:rPr lang="en-GB" sz="900" b="0" dirty="0">
                <a:solidFill>
                  <a:srgbClr val="DAE3E3"/>
                </a:solidFill>
                <a:effectLst/>
                <a:latin typeface="Consolas" panose="020B0609020204030204" pitchFamily="49" charset="0"/>
              </a:rPr>
              <a:t> </a:t>
            </a:r>
            <a:r>
              <a:rPr lang="en-GB" sz="900" b="0" dirty="0" err="1">
                <a:solidFill>
                  <a:srgbClr val="DAE3E3"/>
                </a:solidFill>
                <a:effectLst/>
                <a:latin typeface="Consolas" panose="020B0609020204030204" pitchFamily="49" charset="0"/>
              </a:rPr>
              <a:t>temp_rc</a:t>
            </a:r>
            <a:r>
              <a:rPr lang="en-GB" sz="900" b="0" dirty="0">
                <a:solidFill>
                  <a:srgbClr val="DAE3E3"/>
                </a:solidFill>
                <a:effectLst/>
                <a:latin typeface="Consolas" panose="020B0609020204030204" pitchFamily="49" charset="0"/>
              </a:rPr>
              <a:t> = </a:t>
            </a:r>
            <a:r>
              <a:rPr lang="en-GB" sz="900" b="0" dirty="0" err="1">
                <a:solidFill>
                  <a:srgbClr val="DAE3E3"/>
                </a:solidFill>
                <a:effectLst/>
                <a:latin typeface="Consolas" panose="020B0609020204030204" pitchFamily="49" charset="0"/>
              </a:rPr>
              <a:t>fn</a:t>
            </a:r>
            <a:r>
              <a:rPr lang="en-GB" sz="900" b="0" dirty="0">
                <a:solidFill>
                  <a:srgbClr val="DAE3E3"/>
                </a:solidFill>
                <a:effectLst/>
                <a:latin typeface="Consolas" panose="020B0609020204030204" pitchFamily="49" charset="0"/>
              </a:rPr>
              <a:t>; </a:t>
            </a:r>
            <a:r>
              <a:rPr lang="en-GB" sz="900" b="0" dirty="0">
                <a:solidFill>
                  <a:srgbClr val="C586C0"/>
                </a:solidFill>
                <a:effectLst/>
                <a:latin typeface="Consolas" panose="020B0609020204030204" pitchFamily="49" charset="0"/>
              </a:rPr>
              <a:t>if</a:t>
            </a:r>
            <a:r>
              <a:rPr lang="en-GB" sz="900" b="0" dirty="0">
                <a:solidFill>
                  <a:srgbClr val="DAE3E3"/>
                </a:solidFill>
                <a:effectLst/>
                <a:latin typeface="Consolas" panose="020B0609020204030204" pitchFamily="49" charset="0"/>
              </a:rPr>
              <a:t>((</a:t>
            </a:r>
            <a:r>
              <a:rPr lang="en-GB" sz="900" b="0" dirty="0" err="1">
                <a:solidFill>
                  <a:srgbClr val="DAE3E3"/>
                </a:solidFill>
                <a:effectLst/>
                <a:latin typeface="Consolas" panose="020B0609020204030204" pitchFamily="49" charset="0"/>
              </a:rPr>
              <a:t>temp_rc</a:t>
            </a:r>
            <a:r>
              <a:rPr lang="en-GB" sz="900" b="0" dirty="0">
                <a:solidFill>
                  <a:srgbClr val="DAE3E3"/>
                </a:solidFill>
                <a:effectLst/>
                <a:latin typeface="Consolas" panose="020B0609020204030204" pitchFamily="49" charset="0"/>
              </a:rPr>
              <a:t> != RCL_RET_OK)){</a:t>
            </a:r>
            <a:r>
              <a:rPr lang="en-GB" sz="900" b="0" dirty="0" err="1">
                <a:solidFill>
                  <a:srgbClr val="F39C12"/>
                </a:solidFill>
                <a:effectLst/>
                <a:latin typeface="Consolas" panose="020B0609020204030204" pitchFamily="49" charset="0"/>
              </a:rPr>
              <a:t>error_loop</a:t>
            </a:r>
            <a:r>
              <a:rPr lang="en-GB" sz="900" b="0" dirty="0">
                <a:solidFill>
                  <a:srgbClr val="DAE3E3"/>
                </a:solidFill>
                <a:effectLst/>
                <a:latin typeface="Consolas" panose="020B0609020204030204" pitchFamily="49" charset="0"/>
              </a:rPr>
              <a:t>();}}</a:t>
            </a:r>
          </a:p>
          <a:p>
            <a:pPr marL="0" indent="0">
              <a:lnSpc>
                <a:spcPct val="120000"/>
              </a:lnSpc>
              <a:spcBef>
                <a:spcPts val="0"/>
              </a:spcBef>
              <a:buNone/>
            </a:pPr>
            <a:r>
              <a:rPr lang="en-GB" sz="900" b="0" dirty="0">
                <a:solidFill>
                  <a:srgbClr val="7F8C8D"/>
                </a:solidFill>
                <a:effectLst/>
                <a:latin typeface="Consolas" panose="020B0609020204030204" pitchFamily="49" charset="0"/>
              </a:rPr>
              <a:t>// Executes </a:t>
            </a:r>
            <a:r>
              <a:rPr lang="en-GB" sz="900" b="0" dirty="0" err="1">
                <a:solidFill>
                  <a:srgbClr val="7F8C8D"/>
                </a:solidFill>
                <a:effectLst/>
                <a:latin typeface="Consolas" panose="020B0609020204030204" pitchFamily="49" charset="0"/>
              </a:rPr>
              <a:t>fn</a:t>
            </a:r>
            <a:r>
              <a:rPr lang="en-GB" sz="900" b="0" dirty="0">
                <a:solidFill>
                  <a:srgbClr val="7F8C8D"/>
                </a:solidFill>
                <a:effectLst/>
                <a:latin typeface="Consolas" panose="020B0609020204030204" pitchFamily="49" charset="0"/>
              </a:rPr>
              <a:t>, but ignores failures.</a:t>
            </a:r>
            <a:endParaRPr lang="en-GB" sz="900" b="0" dirty="0">
              <a:solidFill>
                <a:srgbClr val="DAE3E3"/>
              </a:solidFill>
              <a:effectLst/>
              <a:latin typeface="Consolas" panose="020B0609020204030204" pitchFamily="49" charset="0"/>
            </a:endParaRPr>
          </a:p>
          <a:p>
            <a:pPr marL="0" indent="0">
              <a:lnSpc>
                <a:spcPct val="120000"/>
              </a:lnSpc>
              <a:spcBef>
                <a:spcPts val="0"/>
              </a:spcBef>
              <a:buNone/>
            </a:pPr>
            <a:r>
              <a:rPr lang="en-GB" sz="900" b="0" dirty="0">
                <a:solidFill>
                  <a:srgbClr val="C586C0"/>
                </a:solidFill>
                <a:effectLst/>
                <a:latin typeface="Consolas" panose="020B0609020204030204" pitchFamily="49" charset="0"/>
              </a:rPr>
              <a:t>#define</a:t>
            </a: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RCSOFTCHECK</a:t>
            </a:r>
            <a:r>
              <a:rPr lang="en-GB" sz="900" b="0" dirty="0">
                <a:solidFill>
                  <a:srgbClr val="DAE3E3"/>
                </a:solidFill>
                <a:effectLst/>
                <a:latin typeface="Consolas" panose="020B0609020204030204" pitchFamily="49" charset="0"/>
              </a:rPr>
              <a:t>(</a:t>
            </a:r>
            <a:r>
              <a:rPr lang="en-GB" sz="900" b="0" dirty="0" err="1">
                <a:solidFill>
                  <a:srgbClr val="DAE3E3"/>
                </a:solidFill>
                <a:effectLst/>
                <a:latin typeface="Consolas" panose="020B0609020204030204" pitchFamily="49" charset="0"/>
              </a:rPr>
              <a:t>fn</a:t>
            </a:r>
            <a:r>
              <a:rPr lang="en-GB" sz="900" b="0" dirty="0">
                <a:solidFill>
                  <a:srgbClr val="DAE3E3"/>
                </a:solidFill>
                <a:effectLst/>
                <a:latin typeface="Consolas" panose="020B0609020204030204" pitchFamily="49" charset="0"/>
              </a:rPr>
              <a:t>) { </a:t>
            </a:r>
            <a:r>
              <a:rPr lang="en-GB" sz="900" b="0" dirty="0" err="1">
                <a:solidFill>
                  <a:srgbClr val="0CA1A6"/>
                </a:solidFill>
                <a:effectLst/>
                <a:latin typeface="Consolas" panose="020B0609020204030204" pitchFamily="49" charset="0"/>
              </a:rPr>
              <a:t>rcl_ret_t</a:t>
            </a:r>
            <a:r>
              <a:rPr lang="en-GB" sz="900" b="0" dirty="0">
                <a:solidFill>
                  <a:srgbClr val="DAE3E3"/>
                </a:solidFill>
                <a:effectLst/>
                <a:latin typeface="Consolas" panose="020B0609020204030204" pitchFamily="49" charset="0"/>
              </a:rPr>
              <a:t> </a:t>
            </a:r>
            <a:r>
              <a:rPr lang="en-GB" sz="900" b="0" dirty="0" err="1">
                <a:solidFill>
                  <a:srgbClr val="DAE3E3"/>
                </a:solidFill>
                <a:effectLst/>
                <a:latin typeface="Consolas" panose="020B0609020204030204" pitchFamily="49" charset="0"/>
              </a:rPr>
              <a:t>temp_rc</a:t>
            </a:r>
            <a:r>
              <a:rPr lang="en-GB" sz="900" b="0" dirty="0">
                <a:solidFill>
                  <a:srgbClr val="DAE3E3"/>
                </a:solidFill>
                <a:effectLst/>
                <a:latin typeface="Consolas" panose="020B0609020204030204" pitchFamily="49" charset="0"/>
              </a:rPr>
              <a:t> = </a:t>
            </a:r>
            <a:r>
              <a:rPr lang="en-GB" sz="900" b="0" dirty="0" err="1">
                <a:solidFill>
                  <a:srgbClr val="DAE3E3"/>
                </a:solidFill>
                <a:effectLst/>
                <a:latin typeface="Consolas" panose="020B0609020204030204" pitchFamily="49" charset="0"/>
              </a:rPr>
              <a:t>fn</a:t>
            </a:r>
            <a:r>
              <a:rPr lang="en-GB" sz="900" b="0" dirty="0">
                <a:solidFill>
                  <a:srgbClr val="DAE3E3"/>
                </a:solidFill>
                <a:effectLst/>
                <a:latin typeface="Consolas" panose="020B0609020204030204" pitchFamily="49" charset="0"/>
              </a:rPr>
              <a:t>; </a:t>
            </a:r>
            <a:r>
              <a:rPr lang="en-GB" sz="900" b="0" dirty="0">
                <a:solidFill>
                  <a:srgbClr val="C586C0"/>
                </a:solidFill>
                <a:effectLst/>
                <a:latin typeface="Consolas" panose="020B0609020204030204" pitchFamily="49" charset="0"/>
              </a:rPr>
              <a:t>if</a:t>
            </a:r>
            <a:r>
              <a:rPr lang="en-GB" sz="900" b="0" dirty="0">
                <a:solidFill>
                  <a:srgbClr val="DAE3E3"/>
                </a:solidFill>
                <a:effectLst/>
                <a:latin typeface="Consolas" panose="020B0609020204030204" pitchFamily="49" charset="0"/>
              </a:rPr>
              <a:t>((</a:t>
            </a:r>
            <a:r>
              <a:rPr lang="en-GB" sz="900" b="0" dirty="0" err="1">
                <a:solidFill>
                  <a:srgbClr val="DAE3E3"/>
                </a:solidFill>
                <a:effectLst/>
                <a:latin typeface="Consolas" panose="020B0609020204030204" pitchFamily="49" charset="0"/>
              </a:rPr>
              <a:t>temp_rc</a:t>
            </a:r>
            <a:r>
              <a:rPr lang="en-GB" sz="900" b="0" dirty="0">
                <a:solidFill>
                  <a:srgbClr val="DAE3E3"/>
                </a:solidFill>
                <a:effectLst/>
                <a:latin typeface="Consolas" panose="020B0609020204030204" pitchFamily="49" charset="0"/>
              </a:rPr>
              <a:t> != RCL_RET_OK)){}}</a:t>
            </a:r>
          </a:p>
          <a:p>
            <a:pPr marL="0" indent="0">
              <a:lnSpc>
                <a:spcPct val="120000"/>
              </a:lnSpc>
              <a:spcBef>
                <a:spcPts val="0"/>
              </a:spcBef>
              <a:buNone/>
            </a:pPr>
            <a:br>
              <a:rPr lang="en-GB" sz="900" b="0" dirty="0">
                <a:solidFill>
                  <a:srgbClr val="DAE3E3"/>
                </a:solidFill>
                <a:effectLst/>
                <a:latin typeface="Consolas" panose="020B0609020204030204" pitchFamily="49" charset="0"/>
              </a:rPr>
            </a:br>
            <a:r>
              <a:rPr lang="en-GB" sz="900" b="0" dirty="0">
                <a:solidFill>
                  <a:srgbClr val="C586C0"/>
                </a:solidFill>
                <a:effectLst/>
                <a:latin typeface="Consolas" panose="020B0609020204030204" pitchFamily="49" charset="0"/>
              </a:rPr>
              <a:t>#define</a:t>
            </a:r>
            <a:r>
              <a:rPr lang="en-GB" sz="900" b="0" dirty="0">
                <a:solidFill>
                  <a:srgbClr val="DAE3E3"/>
                </a:solidFill>
                <a:effectLst/>
                <a:latin typeface="Consolas" panose="020B0609020204030204" pitchFamily="49" charset="0"/>
              </a:rPr>
              <a:t> </a:t>
            </a:r>
            <a:r>
              <a:rPr lang="en-GB" sz="900" b="0" dirty="0">
                <a:solidFill>
                  <a:srgbClr val="F39C12"/>
                </a:solidFill>
                <a:effectLst/>
                <a:latin typeface="Consolas" panose="020B0609020204030204" pitchFamily="49" charset="0"/>
              </a:rPr>
              <a:t>LED_PIN</a:t>
            </a:r>
            <a:r>
              <a:rPr lang="en-GB" sz="900" b="0" dirty="0">
                <a:solidFill>
                  <a:srgbClr val="DAE3E3"/>
                </a:solidFill>
                <a:effectLst/>
                <a:latin typeface="Consolas" panose="020B0609020204030204" pitchFamily="49" charset="0"/>
              </a:rPr>
              <a:t> </a:t>
            </a:r>
            <a:r>
              <a:rPr lang="en-GB" sz="900" dirty="0">
                <a:solidFill>
                  <a:srgbClr val="7FCBCD"/>
                </a:solidFill>
                <a:latin typeface="Consolas" panose="020B0609020204030204" pitchFamily="49" charset="0"/>
              </a:rPr>
              <a:t>22</a:t>
            </a:r>
            <a:r>
              <a:rPr lang="en-GB" sz="900" b="0" dirty="0">
                <a:solidFill>
                  <a:srgbClr val="7FCBCD"/>
                </a:solidFill>
                <a:effectLst/>
                <a:latin typeface="Consolas" panose="020B0609020204030204" pitchFamily="49" charset="0"/>
              </a:rPr>
              <a:t> </a:t>
            </a:r>
            <a:r>
              <a:rPr lang="en-GB" sz="900" b="0" dirty="0">
                <a:solidFill>
                  <a:srgbClr val="7F8C8D"/>
                </a:solidFill>
                <a:effectLst/>
                <a:latin typeface="Consolas" panose="020B0609020204030204" pitchFamily="49" charset="0"/>
              </a:rPr>
              <a:t>//Specifies GPIO pin 13 for controlling an LED</a:t>
            </a:r>
            <a:endParaRPr lang="en-GB" sz="9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3DEA4C85-C7EF-B9A0-79C0-4C00D4E23BC1}"/>
              </a:ext>
            </a:extLst>
          </p:cNvPr>
          <p:cNvSpPr>
            <a:spLocks noGrp="1"/>
          </p:cNvSpPr>
          <p:nvPr>
            <p:ph sz="half" idx="2"/>
          </p:nvPr>
        </p:nvSpPr>
        <p:spPr>
          <a:xfrm>
            <a:off x="6172199" y="1244600"/>
            <a:ext cx="5880099" cy="5613400"/>
          </a:xfrm>
        </p:spPr>
        <p:txBody>
          <a:bodyPr>
            <a:normAutofit fontScale="92500" lnSpcReduction="10000"/>
          </a:bodyPr>
          <a:lstStyle/>
          <a:p>
            <a:pPr marL="0" indent="0">
              <a:lnSpc>
                <a:spcPct val="150000"/>
              </a:lnSpc>
              <a:buNone/>
            </a:pPr>
            <a:r>
              <a:rPr lang="en-GB" sz="1900" dirty="0">
                <a:latin typeface="Nexa-Bold" panose="01000000000000000000" pitchFamily="2" charset="0"/>
              </a:rPr>
              <a:t>Init Section</a:t>
            </a:r>
          </a:p>
          <a:p>
            <a:pPr>
              <a:lnSpc>
                <a:spcPct val="150000"/>
              </a:lnSpc>
            </a:pPr>
            <a:r>
              <a:rPr lang="en-GB" sz="1600" dirty="0"/>
              <a:t>Libraries:</a:t>
            </a:r>
          </a:p>
          <a:p>
            <a:pPr lvl="1">
              <a:lnSpc>
                <a:spcPct val="150000"/>
              </a:lnSpc>
            </a:pPr>
            <a:r>
              <a:rPr lang="en-GB" sz="1300" b="1" dirty="0" err="1"/>
              <a:t>micro_ros_arduino</a:t>
            </a:r>
            <a:r>
              <a:rPr lang="en-GB" sz="1300" b="1" dirty="0"/>
              <a:t>: </a:t>
            </a:r>
            <a:r>
              <a:rPr lang="en-GB" sz="1300" dirty="0"/>
              <a:t>Main </a:t>
            </a:r>
            <a:r>
              <a:rPr lang="en-GB" sz="1300" b="1" dirty="0"/>
              <a:t>Micro-ROS library</a:t>
            </a:r>
            <a:r>
              <a:rPr lang="en-GB" sz="1300" dirty="0"/>
              <a:t> for Arduino</a:t>
            </a:r>
            <a:r>
              <a:rPr lang="en-GB" sz="1300" b="1" dirty="0"/>
              <a:t> </a:t>
            </a:r>
          </a:p>
          <a:p>
            <a:pPr lvl="1">
              <a:lnSpc>
                <a:spcPct val="150000"/>
              </a:lnSpc>
            </a:pPr>
            <a:r>
              <a:rPr lang="en-GB" sz="1300" b="1" dirty="0"/>
              <a:t>RCL (Ros Client Library): </a:t>
            </a:r>
            <a:r>
              <a:rPr lang="en-GB" sz="1300" dirty="0"/>
              <a:t>Core </a:t>
            </a:r>
            <a:r>
              <a:rPr lang="en-GB" sz="1300" b="1" dirty="0"/>
              <a:t>ROS 2 Client Library (RCL)</a:t>
            </a:r>
            <a:r>
              <a:rPr lang="en-GB" sz="1300" dirty="0"/>
              <a:t> for node management.</a:t>
            </a:r>
            <a:endParaRPr lang="en-GB" sz="1300" b="1" dirty="0"/>
          </a:p>
          <a:p>
            <a:pPr lvl="1">
              <a:lnSpc>
                <a:spcPct val="150000"/>
              </a:lnSpc>
            </a:pPr>
            <a:r>
              <a:rPr lang="en-GB" sz="1300" b="1" dirty="0"/>
              <a:t>RCLC: Micro-ROS Client</a:t>
            </a:r>
            <a:r>
              <a:rPr lang="en-GB" sz="1300" dirty="0"/>
              <a:t> library for embedded devices.</a:t>
            </a:r>
            <a:endParaRPr lang="en-GB" sz="1300" b="1" dirty="0"/>
          </a:p>
          <a:p>
            <a:pPr lvl="1">
              <a:lnSpc>
                <a:spcPct val="150000"/>
              </a:lnSpc>
            </a:pPr>
            <a:r>
              <a:rPr lang="en-GB" sz="1300" b="1" dirty="0"/>
              <a:t>std_msgs</a:t>
            </a:r>
            <a:r>
              <a:rPr lang="en-GB" sz="1300" dirty="0"/>
              <a:t>: ROS messages library</a:t>
            </a:r>
          </a:p>
          <a:p>
            <a:pPr>
              <a:lnSpc>
                <a:spcPct val="150000"/>
              </a:lnSpc>
            </a:pPr>
            <a:r>
              <a:rPr lang="en-GB" sz="1600" dirty="0"/>
              <a:t>Instantiate the executor</a:t>
            </a:r>
          </a:p>
          <a:p>
            <a:pPr>
              <a:lnSpc>
                <a:spcPct val="150000"/>
              </a:lnSpc>
            </a:pPr>
            <a:r>
              <a:rPr lang="en-GB" sz="1600" dirty="0"/>
              <a:t>Instantiate the publisher and timer</a:t>
            </a:r>
          </a:p>
          <a:p>
            <a:pPr>
              <a:lnSpc>
                <a:spcPct val="150000"/>
              </a:lnSpc>
            </a:pPr>
            <a:r>
              <a:rPr lang="en-GB" sz="1600" dirty="0"/>
              <a:t>Define Macros to verify if there is an error</a:t>
            </a:r>
          </a:p>
          <a:p>
            <a:pPr lvl="1">
              <a:lnSpc>
                <a:spcPct val="150000"/>
              </a:lnSpc>
            </a:pPr>
            <a:r>
              <a:rPr lang="en-GB" sz="1600" dirty="0"/>
              <a:t>RCCHECK(</a:t>
            </a:r>
            <a:r>
              <a:rPr lang="en-GB" sz="1600" dirty="0" err="1"/>
              <a:t>fn</a:t>
            </a:r>
            <a:r>
              <a:rPr lang="en-GB" sz="1600" dirty="0"/>
              <a:t>) → Executes </a:t>
            </a:r>
            <a:r>
              <a:rPr lang="en-GB" sz="1600" dirty="0" err="1"/>
              <a:t>fn</a:t>
            </a:r>
            <a:r>
              <a:rPr lang="en-GB" sz="1600" dirty="0"/>
              <a:t> and calls </a:t>
            </a:r>
            <a:r>
              <a:rPr lang="en-GB" sz="1600" dirty="0" err="1"/>
              <a:t>error_loop</a:t>
            </a:r>
            <a:r>
              <a:rPr lang="en-GB" sz="1600" dirty="0"/>
              <a:t>() if it fails.</a:t>
            </a:r>
          </a:p>
          <a:p>
            <a:pPr lvl="1">
              <a:lnSpc>
                <a:spcPct val="150000"/>
              </a:lnSpc>
            </a:pPr>
            <a:r>
              <a:rPr lang="en-GB" sz="1600" dirty="0"/>
              <a:t>RCSOFTCHECK(</a:t>
            </a:r>
            <a:r>
              <a:rPr lang="en-GB" sz="1600" dirty="0" err="1"/>
              <a:t>fn</a:t>
            </a:r>
            <a:r>
              <a:rPr lang="en-GB" sz="1600" dirty="0"/>
              <a:t>) → Executes </a:t>
            </a:r>
            <a:r>
              <a:rPr lang="en-GB" sz="1600" dirty="0" err="1"/>
              <a:t>fn</a:t>
            </a:r>
            <a:r>
              <a:rPr lang="en-GB" sz="1600" dirty="0"/>
              <a:t>, but ignores failures.</a:t>
            </a:r>
          </a:p>
          <a:p>
            <a:pPr>
              <a:lnSpc>
                <a:spcPct val="150000"/>
              </a:lnSpc>
            </a:pPr>
            <a:r>
              <a:rPr lang="en-GB" sz="1600" dirty="0"/>
              <a:t>Define Output pins</a:t>
            </a:r>
          </a:p>
          <a:p>
            <a:pPr lvl="1"/>
            <a:endParaRPr lang="en-GB" dirty="0"/>
          </a:p>
        </p:txBody>
      </p:sp>
      <p:sp>
        <p:nvSpPr>
          <p:cNvPr id="4" name="Title 3">
            <a:extLst>
              <a:ext uri="{FF2B5EF4-FFF2-40B4-BE49-F238E27FC236}">
                <a16:creationId xmlns:a16="http://schemas.microsoft.com/office/drawing/2014/main" id="{D3ABE355-4E2C-6C2C-AD58-80553C104AC4}"/>
              </a:ext>
            </a:extLst>
          </p:cNvPr>
          <p:cNvSpPr>
            <a:spLocks noGrp="1"/>
          </p:cNvSpPr>
          <p:nvPr>
            <p:ph type="title"/>
          </p:nvPr>
        </p:nvSpPr>
        <p:spPr/>
        <p:txBody>
          <a:bodyPr/>
          <a:lstStyle/>
          <a:p>
            <a:r>
              <a:rPr lang="en-GB" dirty="0"/>
              <a:t>Micro-</a:t>
            </a:r>
            <a:r>
              <a:rPr lang="en-GB" dirty="0" err="1"/>
              <a:t>ros</a:t>
            </a:r>
            <a:r>
              <a:rPr lang="en-GB" dirty="0"/>
              <a:t> Publisher</a:t>
            </a:r>
          </a:p>
        </p:txBody>
      </p:sp>
    </p:spTree>
    <p:extLst>
      <p:ext uri="{BB962C8B-B14F-4D97-AF65-F5344CB8AC3E}">
        <p14:creationId xmlns:p14="http://schemas.microsoft.com/office/powerpoint/2010/main" val="147749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F06DF-6678-1311-A9CE-0D54651689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EF0EDF-64B9-E950-5644-89229C2C4962}"/>
              </a:ext>
            </a:extLst>
          </p:cNvPr>
          <p:cNvSpPr>
            <a:spLocks noGrp="1"/>
          </p:cNvSpPr>
          <p:nvPr>
            <p:ph sz="half" idx="1"/>
          </p:nvPr>
        </p:nvSpPr>
        <p:spPr>
          <a:xfrm>
            <a:off x="139701" y="1446302"/>
            <a:ext cx="5880100" cy="5411698"/>
          </a:xfrm>
          <a:solidFill>
            <a:schemeClr val="tx2">
              <a:lumMod val="50000"/>
            </a:schemeClr>
          </a:solidFill>
        </p:spPr>
        <p:txBody>
          <a:bodyPr>
            <a:normAutofit lnSpcReduction="10000"/>
          </a:bodyPr>
          <a:lstStyle/>
          <a:p>
            <a:pPr marL="0" indent="0">
              <a:lnSpc>
                <a:spcPct val="120000"/>
              </a:lnSpc>
              <a:spcBef>
                <a:spcPts val="0"/>
              </a:spcBef>
              <a:buNone/>
            </a:pPr>
            <a:r>
              <a:rPr lang="en-GB" sz="1200" b="0" dirty="0">
                <a:solidFill>
                  <a:srgbClr val="7F8C8D"/>
                </a:solidFill>
                <a:effectLst/>
                <a:latin typeface="Consolas" panose="020B0609020204030204" pitchFamily="49" charset="0"/>
              </a:rPr>
              <a:t>//Define Error Functions</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error_loop</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C586C0"/>
                </a:solidFill>
                <a:effectLst/>
                <a:latin typeface="Consolas" panose="020B0609020204030204" pitchFamily="49" charset="0"/>
              </a:rPr>
              <a:t>while</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7F8C8D"/>
                </a:solidFill>
                <a:effectLst/>
                <a:latin typeface="Consolas" panose="020B0609020204030204" pitchFamily="49" charset="0"/>
              </a:rPr>
              <a:t>    // Toggle LED state</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digitalWrite</a:t>
            </a:r>
            <a:r>
              <a:rPr lang="en-GB" sz="1200" b="0" dirty="0">
                <a:solidFill>
                  <a:srgbClr val="DAE3E3"/>
                </a:solidFill>
                <a:effectLst/>
                <a:latin typeface="Consolas" panose="020B0609020204030204" pitchFamily="49" charset="0"/>
              </a:rPr>
              <a:t>(LED_PIN, !</a:t>
            </a:r>
            <a:r>
              <a:rPr lang="en-GB" sz="1200" b="0" dirty="0" err="1">
                <a:solidFill>
                  <a:srgbClr val="F39C12"/>
                </a:solidFill>
                <a:effectLst/>
                <a:latin typeface="Consolas" panose="020B0609020204030204" pitchFamily="49" charset="0"/>
              </a:rPr>
              <a:t>digitalRead</a:t>
            </a:r>
            <a:r>
              <a:rPr lang="en-GB" sz="1200" b="0" dirty="0">
                <a:solidFill>
                  <a:srgbClr val="DAE3E3"/>
                </a:solidFill>
                <a:effectLst/>
                <a:latin typeface="Consolas" panose="020B0609020204030204" pitchFamily="49" charset="0"/>
              </a:rPr>
              <a:t>(LED_PIN));</a:t>
            </a:r>
          </a:p>
          <a:p>
            <a:pPr marL="0" indent="0">
              <a:lnSpc>
                <a:spcPct val="120000"/>
              </a:lnSpc>
              <a:spcBef>
                <a:spcPts val="0"/>
              </a:spcBef>
              <a:buNone/>
            </a:pPr>
            <a:r>
              <a:rPr lang="en-GB" sz="1200" b="0" dirty="0">
                <a:solidFill>
                  <a:srgbClr val="7F8C8D"/>
                </a:solidFill>
                <a:effectLst/>
                <a:latin typeface="Consolas" panose="020B0609020204030204" pitchFamily="49" charset="0"/>
              </a:rPr>
              <a:t>    // Wait 100 milliseconds</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delay</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100</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p>
          <a:p>
            <a:pPr marL="0" indent="0">
              <a:lnSpc>
                <a:spcPct val="120000"/>
              </a:lnSpc>
              <a:spcBef>
                <a:spcPts val="0"/>
              </a:spcBef>
              <a:buNone/>
            </a:pPr>
            <a:r>
              <a:rPr lang="en-GB" sz="1200" b="0" dirty="0">
                <a:solidFill>
                  <a:srgbClr val="DAE3E3"/>
                </a:solidFill>
                <a:effectLst/>
                <a:latin typeface="Consolas" panose="020B0609020204030204" pitchFamily="49" charset="0"/>
              </a:rPr>
              <a:t>}</a:t>
            </a:r>
          </a:p>
          <a:p>
            <a:pPr marL="0" indent="0">
              <a:lnSpc>
                <a:spcPct val="12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7F8C8D"/>
                </a:solidFill>
                <a:effectLst/>
                <a:latin typeface="Consolas" panose="020B0609020204030204" pitchFamily="49" charset="0"/>
              </a:rPr>
              <a:t>//Define callbacks</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timer_callback</a:t>
            </a:r>
            <a:r>
              <a:rPr lang="en-GB" sz="1200" b="0" dirty="0">
                <a:solidFill>
                  <a:srgbClr val="DAE3E3"/>
                </a:solidFill>
                <a:effectLst/>
                <a:latin typeface="Consolas" panose="020B0609020204030204" pitchFamily="49" charset="0"/>
              </a:rPr>
              <a:t>(</a:t>
            </a:r>
            <a:r>
              <a:rPr lang="en-GB" sz="1200" b="0" dirty="0" err="1">
                <a:solidFill>
                  <a:srgbClr val="0CA1A6"/>
                </a:solidFill>
                <a:effectLst/>
                <a:latin typeface="Consolas" panose="020B0609020204030204" pitchFamily="49" charset="0"/>
              </a:rPr>
              <a:t>rcl_timer_t</a:t>
            </a: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a:t>
            </a:r>
            <a:r>
              <a:rPr lang="en-GB" sz="1200" b="0" dirty="0">
                <a:solidFill>
                  <a:srgbClr val="DAE3E3"/>
                </a:solidFill>
                <a:effectLst/>
                <a:latin typeface="Consolas" panose="020B0609020204030204" pitchFamily="49" charset="0"/>
              </a:rPr>
              <a:t> timer, </a:t>
            </a:r>
            <a:r>
              <a:rPr lang="en-GB" sz="1200" b="0" dirty="0">
                <a:solidFill>
                  <a:srgbClr val="0CA1A6"/>
                </a:solidFill>
                <a:effectLst/>
                <a:latin typeface="Consolas" panose="020B0609020204030204" pitchFamily="49" charset="0"/>
              </a:rPr>
              <a:t>int64_t</a:t>
            </a:r>
            <a:r>
              <a:rPr lang="en-GB" sz="1200" b="0" dirty="0">
                <a:solidFill>
                  <a:srgbClr val="DAE3E3"/>
                </a:solidFill>
                <a:effectLst/>
                <a:latin typeface="Consolas" panose="020B0609020204030204" pitchFamily="49" charset="0"/>
              </a:rPr>
              <a:t> </a:t>
            </a:r>
            <a:r>
              <a:rPr lang="en-GB" sz="1200" b="0" dirty="0" err="1">
                <a:solidFill>
                  <a:srgbClr val="DAE3E3"/>
                </a:solidFill>
                <a:effectLst/>
                <a:latin typeface="Consolas" panose="020B0609020204030204" pitchFamily="49" charset="0"/>
              </a:rPr>
              <a:t>last_call_time</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7F8C8D"/>
                </a:solidFill>
                <a:effectLst/>
                <a:latin typeface="Consolas" panose="020B0609020204030204" pitchFamily="49" charset="0"/>
              </a:rPr>
              <a:t>//Prevents compiler warnings about an unused parameter.</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RCLC_UNUSED</a:t>
            </a:r>
            <a:r>
              <a:rPr lang="en-GB" sz="1200" b="0" dirty="0">
                <a:solidFill>
                  <a:srgbClr val="DAE3E3"/>
                </a:solidFill>
                <a:effectLst/>
                <a:latin typeface="Consolas" panose="020B0609020204030204" pitchFamily="49" charset="0"/>
              </a:rPr>
              <a:t>(</a:t>
            </a:r>
            <a:r>
              <a:rPr lang="en-GB" sz="1200" b="0" dirty="0" err="1">
                <a:solidFill>
                  <a:srgbClr val="DAE3E3"/>
                </a:solidFill>
                <a:effectLst/>
                <a:latin typeface="Consolas" panose="020B0609020204030204" pitchFamily="49" charset="0"/>
              </a:rPr>
              <a:t>last_call_time</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7F8C8D"/>
                </a:solidFill>
                <a:effectLst/>
                <a:latin typeface="Consolas" panose="020B0609020204030204" pitchFamily="49" charset="0"/>
              </a:rPr>
              <a:t>  //Ensures the timer event is valid before executing actions.</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C586C0"/>
                </a:solidFill>
                <a:effectLst/>
                <a:latin typeface="Consolas" panose="020B0609020204030204" pitchFamily="49" charset="0"/>
              </a:rPr>
              <a:t>if</a:t>
            </a:r>
            <a:r>
              <a:rPr lang="en-GB" sz="1200" b="0" dirty="0">
                <a:solidFill>
                  <a:srgbClr val="DAE3E3"/>
                </a:solidFill>
                <a:effectLst/>
                <a:latin typeface="Consolas" panose="020B0609020204030204" pitchFamily="49" charset="0"/>
              </a:rPr>
              <a:t> (timer != </a:t>
            </a:r>
            <a:r>
              <a:rPr lang="en-GB" sz="1200" b="0" dirty="0">
                <a:solidFill>
                  <a:srgbClr val="7FCBCD"/>
                </a:solidFill>
                <a:effectLst/>
                <a:latin typeface="Consolas" panose="020B0609020204030204" pitchFamily="49" charset="0"/>
              </a:rPr>
              <a:t>NULL</a:t>
            </a:r>
            <a:r>
              <a:rPr lang="en-GB" sz="1200" b="0" dirty="0">
                <a:solidFill>
                  <a:srgbClr val="DAE3E3"/>
                </a:solidFill>
                <a:effectLst/>
                <a:latin typeface="Consolas" panose="020B0609020204030204" pitchFamily="49" charset="0"/>
              </a:rPr>
              <a:t>) {</a:t>
            </a:r>
            <a:r>
              <a:rPr lang="en-GB" sz="1200" b="0" dirty="0">
                <a:solidFill>
                  <a:srgbClr val="7F8C8D"/>
                </a:solidFill>
                <a:effectLst/>
                <a:latin typeface="Consolas" panose="020B0609020204030204" pitchFamily="49" charset="0"/>
              </a:rPr>
              <a:t>          </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7F8C8D"/>
                </a:solidFill>
                <a:effectLst/>
                <a:latin typeface="Consolas" panose="020B0609020204030204" pitchFamily="49" charset="0"/>
              </a:rPr>
              <a:t>//Publishes </a:t>
            </a:r>
            <a:r>
              <a:rPr lang="en-GB" sz="1200" b="0" dirty="0" err="1">
                <a:solidFill>
                  <a:srgbClr val="7F8C8D"/>
                </a:solidFill>
                <a:effectLst/>
                <a:latin typeface="Consolas" panose="020B0609020204030204" pitchFamily="49" charset="0"/>
              </a:rPr>
              <a:t>msg</a:t>
            </a:r>
            <a:r>
              <a:rPr lang="en-GB" sz="1200" b="0" dirty="0">
                <a:solidFill>
                  <a:srgbClr val="7F8C8D"/>
                </a:solidFill>
                <a:effectLst/>
                <a:latin typeface="Consolas" panose="020B0609020204030204" pitchFamily="49" charset="0"/>
              </a:rPr>
              <a:t> to the ROS 2 topic.</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RCSOFTCHECK</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rcl_publish</a:t>
            </a:r>
            <a:r>
              <a:rPr lang="en-GB" sz="1200" b="0" dirty="0">
                <a:solidFill>
                  <a:srgbClr val="DAE3E3"/>
                </a:solidFill>
                <a:effectLst/>
                <a:latin typeface="Consolas" panose="020B0609020204030204" pitchFamily="49" charset="0"/>
              </a:rPr>
              <a:t>(&amp;publisher, &amp;</a:t>
            </a:r>
            <a:r>
              <a:rPr lang="en-GB" sz="1200" b="0" dirty="0" err="1">
                <a:solidFill>
                  <a:srgbClr val="DAE3E3"/>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NULL</a:t>
            </a:r>
            <a:r>
              <a:rPr lang="en-GB" sz="1200" b="0" dirty="0">
                <a:solidFill>
                  <a:srgbClr val="DAE3E3"/>
                </a:solidFill>
                <a:effectLst/>
                <a:latin typeface="Consolas" panose="020B0609020204030204" pitchFamily="49" charset="0"/>
              </a:rPr>
              <a:t>));</a:t>
            </a:r>
            <a:endParaRPr lang="en-GB" sz="1200" dirty="0">
              <a:solidFill>
                <a:srgbClr val="7F8C8D"/>
              </a:solidFill>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7F8C8D"/>
                </a:solidFill>
                <a:effectLst/>
                <a:latin typeface="Consolas" panose="020B0609020204030204" pitchFamily="49" charset="0"/>
              </a:rPr>
              <a:t>//Increments the integer message value.</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msg</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data</a:t>
            </a:r>
            <a:r>
              <a:rPr lang="en-GB" sz="1200" b="0" dirty="0">
                <a:solidFill>
                  <a:srgbClr val="DAE3E3"/>
                </a:solidFill>
                <a:effectLst/>
                <a:latin typeface="Consolas" panose="020B0609020204030204" pitchFamily="49" charset="0"/>
              </a:rPr>
              <a:t>++;</a:t>
            </a:r>
            <a:r>
              <a:rPr lang="en-GB" sz="1200" b="0" dirty="0">
                <a:solidFill>
                  <a:srgbClr val="7F8C8D"/>
                </a:solidFill>
                <a:effectLst/>
                <a:latin typeface="Consolas" panose="020B0609020204030204" pitchFamily="49" charset="0"/>
              </a:rPr>
              <a:t>        </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  }</a:t>
            </a:r>
          </a:p>
          <a:p>
            <a:pPr marL="0" indent="0">
              <a:lnSpc>
                <a:spcPct val="120000"/>
              </a:lnSpc>
              <a:spcBef>
                <a:spcPts val="0"/>
              </a:spcBef>
              <a:buNone/>
            </a:pPr>
            <a:r>
              <a:rPr lang="en-GB" sz="1200" b="0" dirty="0">
                <a:solidFill>
                  <a:srgbClr val="DAE3E3"/>
                </a:solidFill>
                <a:effectLst/>
                <a:latin typeface="Consolas" panose="020B0609020204030204" pitchFamily="49" charset="0"/>
              </a:rPr>
              <a:t>}</a:t>
            </a:r>
          </a:p>
          <a:p>
            <a:pPr marL="0" indent="0">
              <a:lnSpc>
                <a:spcPct val="120000"/>
              </a:lnSpc>
              <a:spcBef>
                <a:spcPts val="0"/>
              </a:spcBef>
              <a:buNone/>
            </a:pPr>
            <a:br>
              <a:rPr lang="en-GB" sz="1000" b="0" dirty="0">
                <a:solidFill>
                  <a:srgbClr val="DAE3E3"/>
                </a:solidFill>
                <a:effectLst/>
                <a:latin typeface="Consolas" panose="020B0609020204030204" pitchFamily="49" charset="0"/>
              </a:rPr>
            </a:br>
            <a:endParaRPr lang="en-GB" sz="1000" b="0" dirty="0">
              <a:solidFill>
                <a:srgbClr val="DAE3E3"/>
              </a:solidFill>
              <a:effectLst/>
              <a:latin typeface="Consolas" panose="020B0609020204030204" pitchFamily="49" charset="0"/>
            </a:endParaRPr>
          </a:p>
          <a:p>
            <a:pPr marL="0" indent="0">
              <a:lnSpc>
                <a:spcPct val="120000"/>
              </a:lnSpc>
              <a:spcBef>
                <a:spcPts val="0"/>
              </a:spcBef>
              <a:buNone/>
            </a:pPr>
            <a:endParaRPr lang="en-GB" sz="9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BA674236-0BB6-5099-70A1-10F9292BACD3}"/>
              </a:ext>
            </a:extLst>
          </p:cNvPr>
          <p:cNvSpPr>
            <a:spLocks noGrp="1"/>
          </p:cNvSpPr>
          <p:nvPr>
            <p:ph sz="half" idx="2"/>
          </p:nvPr>
        </p:nvSpPr>
        <p:spPr>
          <a:xfrm>
            <a:off x="6172199" y="1446302"/>
            <a:ext cx="5880099" cy="5411697"/>
          </a:xfrm>
        </p:spPr>
        <p:txBody>
          <a:bodyPr>
            <a:normAutofit/>
          </a:bodyPr>
          <a:lstStyle/>
          <a:p>
            <a:pPr marL="0" indent="0">
              <a:lnSpc>
                <a:spcPct val="150000"/>
              </a:lnSpc>
              <a:buNone/>
            </a:pPr>
            <a:r>
              <a:rPr lang="en-GB" sz="1800" dirty="0">
                <a:latin typeface="Nexa-Bold" panose="01000000000000000000" pitchFamily="2" charset="0"/>
              </a:rPr>
              <a:t>Setup Section (Functions)</a:t>
            </a:r>
          </a:p>
          <a:p>
            <a:pPr marL="0" indent="0">
              <a:lnSpc>
                <a:spcPct val="150000"/>
              </a:lnSpc>
              <a:buNone/>
            </a:pPr>
            <a:r>
              <a:rPr lang="en-GB" sz="1500" dirty="0"/>
              <a:t>Define callback and error functions.</a:t>
            </a:r>
          </a:p>
          <a:p>
            <a:pPr>
              <a:lnSpc>
                <a:spcPct val="150000"/>
              </a:lnSpc>
            </a:pPr>
            <a:r>
              <a:rPr lang="en-GB" sz="1500" b="1" dirty="0"/>
              <a:t>Error Handling Function (</a:t>
            </a:r>
            <a:r>
              <a:rPr lang="en-GB" sz="1500" b="1" dirty="0" err="1"/>
              <a:t>error_loop</a:t>
            </a:r>
            <a:r>
              <a:rPr lang="en-GB" sz="1500" b="1" dirty="0"/>
              <a:t>()):</a:t>
            </a:r>
          </a:p>
          <a:p>
            <a:pPr lvl="1">
              <a:lnSpc>
                <a:spcPct val="150000"/>
              </a:lnSpc>
            </a:pPr>
            <a:r>
              <a:rPr lang="en-GB" sz="1500" dirty="0"/>
              <a:t>This function is called when a </a:t>
            </a:r>
            <a:r>
              <a:rPr lang="en-GB" sz="1500" b="1" dirty="0"/>
              <a:t>critical error</a:t>
            </a:r>
            <a:r>
              <a:rPr lang="en-GB" sz="1500" dirty="0"/>
              <a:t> occurs in Micro-ROS (</a:t>
            </a:r>
            <a:r>
              <a:rPr lang="en-GB" sz="1500" b="1" dirty="0"/>
              <a:t>LED blinks continuously</a:t>
            </a:r>
            <a:r>
              <a:rPr lang="en-GB" sz="1500" dirty="0"/>
              <a:t>).</a:t>
            </a:r>
          </a:p>
          <a:p>
            <a:pPr lvl="1">
              <a:lnSpc>
                <a:spcPct val="150000"/>
              </a:lnSpc>
            </a:pPr>
            <a:r>
              <a:rPr lang="en-GB" sz="1500" dirty="0"/>
              <a:t>The microcontroller </a:t>
            </a:r>
            <a:r>
              <a:rPr lang="en-GB" sz="1500" b="1" dirty="0"/>
              <a:t>enters an infinite loop</a:t>
            </a:r>
            <a:r>
              <a:rPr lang="en-GB" sz="1500" dirty="0"/>
              <a:t> to indicate an error, preventing the system from continuing </a:t>
            </a:r>
            <a:r>
              <a:rPr lang="en-GB" sz="1500" b="1" dirty="0"/>
              <a:t>in an unstable state</a:t>
            </a:r>
            <a:r>
              <a:rPr lang="en-GB" sz="1500" dirty="0"/>
              <a:t>.</a:t>
            </a:r>
          </a:p>
          <a:p>
            <a:pPr>
              <a:lnSpc>
                <a:spcPct val="150000"/>
              </a:lnSpc>
            </a:pPr>
            <a:r>
              <a:rPr lang="en-GB" sz="1500" b="1" dirty="0"/>
              <a:t>Timer Callback Function (</a:t>
            </a:r>
            <a:r>
              <a:rPr lang="en-GB" sz="1500" b="1" dirty="0" err="1"/>
              <a:t>timer_callback</a:t>
            </a:r>
            <a:r>
              <a:rPr lang="en-GB" sz="1500" b="1" dirty="0"/>
              <a:t>())</a:t>
            </a:r>
          </a:p>
          <a:p>
            <a:pPr lvl="1">
              <a:lnSpc>
                <a:spcPct val="150000"/>
              </a:lnSpc>
            </a:pPr>
            <a:r>
              <a:rPr lang="en-GB" sz="1500" dirty="0"/>
              <a:t>This function is triggered periodically by the Micro-ROS </a:t>
            </a:r>
            <a:r>
              <a:rPr lang="en-GB" sz="1500" dirty="0" err="1"/>
              <a:t>timer.The</a:t>
            </a:r>
            <a:r>
              <a:rPr lang="en-GB" sz="1500" dirty="0"/>
              <a:t> function publishes a message (</a:t>
            </a:r>
            <a:r>
              <a:rPr lang="en-GB" sz="1500" dirty="0" err="1"/>
              <a:t>msg</a:t>
            </a:r>
            <a:r>
              <a:rPr lang="en-GB" sz="1500" dirty="0"/>
              <a:t>) to a ROS 2 topic.</a:t>
            </a:r>
          </a:p>
          <a:p>
            <a:pPr lvl="1">
              <a:lnSpc>
                <a:spcPct val="150000"/>
              </a:lnSpc>
            </a:pPr>
            <a:r>
              <a:rPr lang="en-GB" sz="1500" dirty="0"/>
              <a:t>After each execution, </a:t>
            </a:r>
            <a:r>
              <a:rPr lang="en-GB" sz="1500" dirty="0" err="1"/>
              <a:t>msg.data</a:t>
            </a:r>
            <a:r>
              <a:rPr lang="en-GB" sz="1500" dirty="0"/>
              <a:t> is incremented.</a:t>
            </a:r>
          </a:p>
          <a:p>
            <a:pPr marL="0" indent="0">
              <a:lnSpc>
                <a:spcPct val="150000"/>
              </a:lnSpc>
              <a:buNone/>
            </a:pPr>
            <a:endParaRPr lang="en-GB" sz="1500" dirty="0"/>
          </a:p>
          <a:p>
            <a:pPr marL="0" indent="0">
              <a:buNone/>
            </a:pPr>
            <a:endParaRPr lang="en-GB" sz="1800" dirty="0">
              <a:latin typeface="Nexa-Bold" panose="01000000000000000000" pitchFamily="2" charset="0"/>
            </a:endParaRPr>
          </a:p>
          <a:p>
            <a:endParaRPr lang="en-GB" dirty="0"/>
          </a:p>
        </p:txBody>
      </p:sp>
      <p:sp>
        <p:nvSpPr>
          <p:cNvPr id="4" name="Title 3">
            <a:extLst>
              <a:ext uri="{FF2B5EF4-FFF2-40B4-BE49-F238E27FC236}">
                <a16:creationId xmlns:a16="http://schemas.microsoft.com/office/drawing/2014/main" id="{76C4E5BD-8757-E56C-AA23-7BA8DE7C2927}"/>
              </a:ext>
            </a:extLst>
          </p:cNvPr>
          <p:cNvSpPr>
            <a:spLocks noGrp="1"/>
          </p:cNvSpPr>
          <p:nvPr>
            <p:ph type="title"/>
          </p:nvPr>
        </p:nvSpPr>
        <p:spPr/>
        <p:txBody>
          <a:bodyPr/>
          <a:lstStyle/>
          <a:p>
            <a:r>
              <a:rPr lang="en-GB" dirty="0"/>
              <a:t>Micro-</a:t>
            </a:r>
            <a:r>
              <a:rPr lang="en-GB" dirty="0" err="1"/>
              <a:t>ros</a:t>
            </a:r>
            <a:r>
              <a:rPr lang="en-GB" dirty="0"/>
              <a:t> Publisher</a:t>
            </a:r>
          </a:p>
        </p:txBody>
      </p:sp>
    </p:spTree>
    <p:extLst>
      <p:ext uri="{BB962C8B-B14F-4D97-AF65-F5344CB8AC3E}">
        <p14:creationId xmlns:p14="http://schemas.microsoft.com/office/powerpoint/2010/main" val="927524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974CE-5D1D-DF96-D3CB-9AAA2A1F62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8B510E-AECC-E85A-6D22-5DABEC105B58}"/>
              </a:ext>
            </a:extLst>
          </p:cNvPr>
          <p:cNvSpPr>
            <a:spLocks noGrp="1"/>
          </p:cNvSpPr>
          <p:nvPr>
            <p:ph sz="half" idx="1"/>
          </p:nvPr>
        </p:nvSpPr>
        <p:spPr>
          <a:xfrm>
            <a:off x="139701" y="1446302"/>
            <a:ext cx="5880100" cy="5411698"/>
          </a:xfrm>
          <a:solidFill>
            <a:schemeClr val="tx2">
              <a:lumMod val="50000"/>
            </a:schemeClr>
          </a:solidFill>
        </p:spPr>
        <p:txBody>
          <a:bodyPr>
            <a:noAutofit/>
          </a:bodyPr>
          <a:lstStyle/>
          <a:p>
            <a:pPr marL="0" indent="0">
              <a:lnSpc>
                <a:spcPct val="12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setup</a:t>
            </a:r>
            <a:r>
              <a:rPr lang="en-GB" sz="1050" b="0" dirty="0">
                <a:solidFill>
                  <a:srgbClr val="DAE3E3"/>
                </a:solidFill>
                <a:effectLst/>
                <a:latin typeface="Consolas" panose="020B0609020204030204" pitchFamily="49" charset="0"/>
              </a:rPr>
              <a:t>() {</a:t>
            </a:r>
          </a:p>
          <a:p>
            <a:pPr marL="0" indent="0">
              <a:lnSpc>
                <a:spcPct val="120000"/>
              </a:lnSpc>
              <a:spcBef>
                <a:spcPts val="0"/>
              </a:spcBef>
              <a:buNone/>
            </a:pPr>
            <a:r>
              <a:rPr lang="en-GB" sz="1050" b="0" dirty="0">
                <a:solidFill>
                  <a:srgbClr val="7F8C8D"/>
                </a:solidFill>
                <a:effectLst/>
                <a:latin typeface="Consolas" panose="020B0609020204030204" pitchFamily="49" charset="0"/>
              </a:rPr>
              <a:t>  // Initializes communication between ESP32 and the ROS 2 agent (Serial).</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set_microros_transports</a:t>
            </a:r>
            <a:r>
              <a:rPr lang="en-GB" sz="1050" b="0" dirty="0">
                <a:solidFill>
                  <a:srgbClr val="DAE3E3"/>
                </a:solidFill>
                <a:effectLst/>
                <a:latin typeface="Consolas" panose="020B0609020204030204" pitchFamily="49" charset="0"/>
              </a:rPr>
              <a:t>();</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p>
          <a:p>
            <a:pPr marL="0" indent="0">
              <a:lnSpc>
                <a:spcPct val="120000"/>
              </a:lnSpc>
              <a:spcBef>
                <a:spcPts val="0"/>
              </a:spcBef>
              <a:buNone/>
            </a:pPr>
            <a:r>
              <a:rPr lang="en-GB" sz="1050" b="0" dirty="0">
                <a:solidFill>
                  <a:srgbClr val="7F8C8D"/>
                </a:solidFill>
                <a:effectLst/>
                <a:latin typeface="Consolas" panose="020B0609020204030204" pitchFamily="49" charset="0"/>
              </a:rPr>
              <a:t>  //Setup Microcontroller Pins</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pinMode</a:t>
            </a:r>
            <a:r>
              <a:rPr lang="en-GB" sz="1050" b="0" dirty="0">
                <a:solidFill>
                  <a:srgbClr val="DAE3E3"/>
                </a:solidFill>
                <a:effectLst/>
                <a:latin typeface="Consolas" panose="020B0609020204030204" pitchFamily="49" charset="0"/>
              </a:rPr>
              <a:t>(LED_PIN, OUTPUT);</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digitalWrite</a:t>
            </a:r>
            <a:r>
              <a:rPr lang="en-GB" sz="1050" b="0" dirty="0">
                <a:solidFill>
                  <a:srgbClr val="DAE3E3"/>
                </a:solidFill>
                <a:effectLst/>
                <a:latin typeface="Consolas" panose="020B0609020204030204" pitchFamily="49" charset="0"/>
              </a:rPr>
              <a:t>(LED_PIN, HIGH);  </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p>
          <a:p>
            <a:pPr marL="0" indent="0">
              <a:lnSpc>
                <a:spcPct val="120000"/>
              </a:lnSpc>
              <a:spcBef>
                <a:spcPts val="0"/>
              </a:spcBef>
              <a:buNone/>
            </a:pPr>
            <a:r>
              <a:rPr lang="en-GB" sz="1050" b="0" dirty="0">
                <a:solidFill>
                  <a:srgbClr val="7F8C8D"/>
                </a:solidFill>
                <a:effectLst/>
                <a:latin typeface="Consolas" panose="020B0609020204030204" pitchFamily="49" charset="0"/>
              </a:rPr>
              <a:t>  //Connection delay (waiting for agent to be available)</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delay</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2000</a:t>
            </a:r>
            <a:r>
              <a:rPr lang="en-GB" sz="1050" b="0" dirty="0">
                <a:solidFill>
                  <a:srgbClr val="DAE3E3"/>
                </a:solidFill>
                <a:effectLst/>
                <a:latin typeface="Consolas" panose="020B0609020204030204" pitchFamily="49" charset="0"/>
              </a:rPr>
              <a:t>);</a:t>
            </a:r>
          </a:p>
          <a:p>
            <a:pPr marL="0" indent="0">
              <a:lnSpc>
                <a:spcPct val="12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//Initializes memory allocation for Micro-ROS operations.</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allocator = </a:t>
            </a:r>
            <a:r>
              <a:rPr lang="en-GB" sz="1050" b="0" dirty="0" err="1">
                <a:solidFill>
                  <a:srgbClr val="F39C12"/>
                </a:solidFill>
                <a:effectLst/>
                <a:latin typeface="Consolas" panose="020B0609020204030204" pitchFamily="49" charset="0"/>
              </a:rPr>
              <a:t>rcl_get_default_allocator</a:t>
            </a:r>
            <a:r>
              <a:rPr lang="en-GB" sz="1050" b="0" dirty="0">
                <a:solidFill>
                  <a:srgbClr val="DAE3E3"/>
                </a:solidFill>
                <a:effectLst/>
                <a:latin typeface="Consolas" panose="020B0609020204030204" pitchFamily="49" charset="0"/>
              </a:rPr>
              <a:t>();</a:t>
            </a:r>
          </a:p>
          <a:p>
            <a:pPr marL="0" indent="0">
              <a:lnSpc>
                <a:spcPct val="12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//Creates a ROS 2 support structure to manage the execution context.</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rclc_support_init</a:t>
            </a:r>
            <a:r>
              <a:rPr lang="en-GB" sz="1050" b="0" dirty="0">
                <a:solidFill>
                  <a:srgbClr val="DAE3E3"/>
                </a:solidFill>
                <a:effectLst/>
                <a:latin typeface="Consolas" panose="020B0609020204030204" pitchFamily="49" charset="0"/>
              </a:rPr>
              <a:t>(&amp;support, </a:t>
            </a:r>
            <a:r>
              <a:rPr lang="en-GB" sz="1050" b="0" dirty="0">
                <a:solidFill>
                  <a:srgbClr val="7FCBCD"/>
                </a:solidFill>
                <a:effectLst/>
                <a:latin typeface="Consolas" panose="020B0609020204030204" pitchFamily="49" charset="0"/>
              </a:rPr>
              <a:t>0</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NULL</a:t>
            </a:r>
            <a:r>
              <a:rPr lang="en-GB" sz="1050" b="0" dirty="0">
                <a:solidFill>
                  <a:srgbClr val="DAE3E3"/>
                </a:solidFill>
                <a:effectLst/>
                <a:latin typeface="Consolas" panose="020B0609020204030204" pitchFamily="49" charset="0"/>
              </a:rPr>
              <a:t>, &amp;allocator));</a:t>
            </a:r>
          </a:p>
          <a:p>
            <a:pPr marL="0" indent="0">
              <a:lnSpc>
                <a:spcPct val="12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create node</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rclc_node_init_default</a:t>
            </a:r>
            <a:r>
              <a:rPr lang="en-GB" sz="1050" b="0" dirty="0">
                <a:solidFill>
                  <a:srgbClr val="DAE3E3"/>
                </a:solidFill>
                <a:effectLst/>
                <a:latin typeface="Consolas" panose="020B0609020204030204" pitchFamily="49" charset="0"/>
              </a:rPr>
              <a:t>(&amp;node, </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micro_ros_pub_node</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 &amp;support));</a:t>
            </a:r>
          </a:p>
          <a:p>
            <a:pPr marL="0" indent="0">
              <a:lnSpc>
                <a:spcPct val="12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create publisher</a:t>
            </a:r>
            <a:endParaRPr lang="en-GB" sz="1050" b="0" dirty="0">
              <a:solidFill>
                <a:srgbClr val="DAE3E3"/>
              </a:solidFill>
              <a:effectLst/>
              <a:latin typeface="Consolas" panose="020B0609020204030204" pitchFamily="49" charset="0"/>
            </a:endParaRP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rclc_publisher_init_default</a:t>
            </a:r>
            <a:r>
              <a:rPr lang="en-GB" sz="1050" b="0" dirty="0">
                <a:solidFill>
                  <a:srgbClr val="DAE3E3"/>
                </a:solidFill>
                <a:effectLst/>
                <a:latin typeface="Consolas" panose="020B0609020204030204" pitchFamily="49" charset="0"/>
              </a:rPr>
              <a:t>(</a:t>
            </a:r>
          </a:p>
          <a:p>
            <a:pPr marL="0" indent="0">
              <a:lnSpc>
                <a:spcPct val="120000"/>
              </a:lnSpc>
              <a:spcBef>
                <a:spcPts val="0"/>
              </a:spcBef>
              <a:buNone/>
            </a:pPr>
            <a:r>
              <a:rPr lang="en-GB" sz="1050" b="0" dirty="0">
                <a:solidFill>
                  <a:srgbClr val="DAE3E3"/>
                </a:solidFill>
                <a:effectLst/>
                <a:latin typeface="Consolas" panose="020B0609020204030204" pitchFamily="49" charset="0"/>
              </a:rPr>
              <a:t>    &amp;publisher,</a:t>
            </a:r>
          </a:p>
          <a:p>
            <a:pPr marL="0" indent="0">
              <a:lnSpc>
                <a:spcPct val="120000"/>
              </a:lnSpc>
              <a:spcBef>
                <a:spcPts val="0"/>
              </a:spcBef>
              <a:buNone/>
            </a:pPr>
            <a:r>
              <a:rPr lang="en-GB" sz="1050" b="0" dirty="0">
                <a:solidFill>
                  <a:srgbClr val="DAE3E3"/>
                </a:solidFill>
                <a:effectLst/>
                <a:latin typeface="Consolas" panose="020B0609020204030204" pitchFamily="49" charset="0"/>
              </a:rPr>
              <a:t>    &amp;node,</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ROSIDL_GET_MSG_TYPE_SUPPORT</a:t>
            </a:r>
            <a:r>
              <a:rPr lang="en-GB" sz="1050" b="0" dirty="0">
                <a:solidFill>
                  <a:srgbClr val="DAE3E3"/>
                </a:solidFill>
                <a:effectLst/>
                <a:latin typeface="Consolas" panose="020B0609020204030204" pitchFamily="49" charset="0"/>
              </a:rPr>
              <a:t>(std_msgs,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Int32),</a:t>
            </a:r>
          </a:p>
          <a:p>
            <a:pPr marL="0" indent="0">
              <a:lnSpc>
                <a:spcPct val="12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micro_ros_counter</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a:t>
            </a:r>
          </a:p>
          <a:p>
            <a:pPr marL="0" indent="0">
              <a:lnSpc>
                <a:spcPct val="120000"/>
              </a:lnSpc>
              <a:spcBef>
                <a:spcPts val="0"/>
              </a:spcBef>
              <a:buNone/>
            </a:pPr>
            <a:br>
              <a:rPr lang="en-GB" sz="1050" b="0" dirty="0">
                <a:solidFill>
                  <a:srgbClr val="DAE3E3"/>
                </a:solidFill>
                <a:effectLst/>
                <a:latin typeface="Consolas" panose="020B0609020204030204" pitchFamily="49" charset="0"/>
              </a:rPr>
            </a:br>
            <a:endParaRPr lang="en-GB" sz="105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298C54DD-6C22-524B-0ED7-B2CC2570B559}"/>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6C15C07A-3C45-E374-FA1B-7124E9871E8C}"/>
              </a:ext>
            </a:extLst>
          </p:cNvPr>
          <p:cNvSpPr>
            <a:spLocks noGrp="1"/>
          </p:cNvSpPr>
          <p:nvPr>
            <p:ph type="title"/>
          </p:nvPr>
        </p:nvSpPr>
        <p:spPr/>
        <p:txBody>
          <a:bodyPr/>
          <a:lstStyle/>
          <a:p>
            <a:r>
              <a:rPr lang="en-GB" dirty="0"/>
              <a:t>Micro-</a:t>
            </a:r>
            <a:r>
              <a:rPr lang="en-GB" dirty="0" err="1"/>
              <a:t>ros</a:t>
            </a:r>
            <a:r>
              <a:rPr lang="en-GB" dirty="0"/>
              <a:t> Publisher</a:t>
            </a:r>
          </a:p>
        </p:txBody>
      </p:sp>
      <p:sp>
        <p:nvSpPr>
          <p:cNvPr id="5" name="Content Placeholder 1">
            <a:extLst>
              <a:ext uri="{FF2B5EF4-FFF2-40B4-BE49-F238E27FC236}">
                <a16:creationId xmlns:a16="http://schemas.microsoft.com/office/drawing/2014/main" id="{DC6AE6AD-4F35-CAA3-0109-23009FAB3542}"/>
              </a:ext>
            </a:extLst>
          </p:cNvPr>
          <p:cNvSpPr txBox="1">
            <a:spLocks/>
          </p:cNvSpPr>
          <p:nvPr/>
        </p:nvSpPr>
        <p:spPr>
          <a:xfrm>
            <a:off x="6019801" y="1446302"/>
            <a:ext cx="6032497"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GB" sz="1050" dirty="0">
                <a:solidFill>
                  <a:srgbClr val="7F8C8D"/>
                </a:solidFill>
                <a:latin typeface="Consolas" panose="020B0609020204030204" pitchFamily="49" charset="0"/>
              </a:rPr>
              <a:t>  // create timer,</a:t>
            </a:r>
            <a:endParaRPr lang="en-GB" sz="105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err="1">
                <a:solidFill>
                  <a:srgbClr val="0CA1A6"/>
                </a:solidFill>
                <a:latin typeface="Consolas" panose="020B0609020204030204" pitchFamily="49" charset="0"/>
              </a:rPr>
              <a:t>const</a:t>
            </a:r>
            <a:r>
              <a:rPr lang="en-GB" sz="1050" dirty="0">
                <a:solidFill>
                  <a:srgbClr val="DAE3E3"/>
                </a:solidFill>
                <a:latin typeface="Consolas" panose="020B0609020204030204" pitchFamily="49" charset="0"/>
              </a:rPr>
              <a:t> </a:t>
            </a:r>
            <a:r>
              <a:rPr lang="en-GB" sz="1050" dirty="0">
                <a:solidFill>
                  <a:srgbClr val="0CA1A6"/>
                </a:solidFill>
                <a:latin typeface="Consolas" panose="020B0609020204030204" pitchFamily="49" charset="0"/>
              </a:rPr>
              <a:t>unsigned</a:t>
            </a:r>
            <a:r>
              <a:rPr lang="en-GB" sz="1050" dirty="0">
                <a:solidFill>
                  <a:srgbClr val="DAE3E3"/>
                </a:solidFill>
                <a:latin typeface="Consolas" panose="020B0609020204030204" pitchFamily="49" charset="0"/>
              </a:rPr>
              <a:t> </a:t>
            </a:r>
            <a:r>
              <a:rPr lang="en-GB" sz="1050" dirty="0">
                <a:solidFill>
                  <a:srgbClr val="0CA1A6"/>
                </a:solidFill>
                <a:latin typeface="Consolas" panose="020B0609020204030204" pitchFamily="49" charset="0"/>
              </a:rPr>
              <a:t>int</a:t>
            </a:r>
            <a:r>
              <a:rPr lang="en-GB" sz="1050" dirty="0">
                <a:solidFill>
                  <a:srgbClr val="DAE3E3"/>
                </a:solidFill>
                <a:latin typeface="Consolas" panose="020B0609020204030204" pitchFamily="49" charset="0"/>
              </a:rPr>
              <a:t> </a:t>
            </a:r>
            <a:r>
              <a:rPr lang="en-GB" sz="1050" dirty="0" err="1">
                <a:solidFill>
                  <a:srgbClr val="DAE3E3"/>
                </a:solidFill>
                <a:latin typeface="Consolas" panose="020B0609020204030204" pitchFamily="49" charset="0"/>
              </a:rPr>
              <a:t>timer_timeout</a:t>
            </a:r>
            <a:r>
              <a:rPr lang="en-GB" sz="1050" dirty="0">
                <a:solidFill>
                  <a:srgbClr val="DAE3E3"/>
                </a:solidFill>
                <a:latin typeface="Consolas" panose="020B0609020204030204" pitchFamily="49" charset="0"/>
              </a:rPr>
              <a:t> = </a:t>
            </a:r>
            <a:r>
              <a:rPr lang="en-GB" sz="1050" dirty="0">
                <a:solidFill>
                  <a:srgbClr val="7FCBCD"/>
                </a:solidFill>
                <a:latin typeface="Consolas" panose="020B0609020204030204" pitchFamily="49" charset="0"/>
              </a:rPr>
              <a:t>1000</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a:solidFill>
                  <a:srgbClr val="F39C12"/>
                </a:solidFill>
                <a:latin typeface="Consolas" panose="020B0609020204030204" pitchFamily="49" charset="0"/>
              </a:rPr>
              <a:t>RCCHECK</a:t>
            </a:r>
            <a:r>
              <a:rPr lang="en-GB" sz="1050" dirty="0">
                <a:solidFill>
                  <a:srgbClr val="DAE3E3"/>
                </a:solidFill>
                <a:latin typeface="Consolas" panose="020B0609020204030204" pitchFamily="49" charset="0"/>
              </a:rPr>
              <a:t>(</a:t>
            </a:r>
            <a:r>
              <a:rPr lang="en-GB" sz="1050" dirty="0" err="1">
                <a:solidFill>
                  <a:srgbClr val="F39C12"/>
                </a:solidFill>
                <a:latin typeface="Consolas" panose="020B0609020204030204" pitchFamily="49" charset="0"/>
              </a:rPr>
              <a:t>rclc_timer_init_default</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&amp;timer,</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&amp;support,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a:solidFill>
                  <a:srgbClr val="F39C12"/>
                </a:solidFill>
                <a:latin typeface="Consolas" panose="020B0609020204030204" pitchFamily="49" charset="0"/>
              </a:rPr>
              <a:t>RCL_MS_TO_NS</a:t>
            </a:r>
            <a:r>
              <a:rPr lang="en-GB" sz="1050" dirty="0">
                <a:solidFill>
                  <a:srgbClr val="DAE3E3"/>
                </a:solidFill>
                <a:latin typeface="Consolas" panose="020B0609020204030204" pitchFamily="49" charset="0"/>
              </a:rPr>
              <a:t>(</a:t>
            </a:r>
            <a:r>
              <a:rPr lang="en-GB" sz="1050" dirty="0" err="1">
                <a:solidFill>
                  <a:srgbClr val="DAE3E3"/>
                </a:solidFill>
                <a:latin typeface="Consolas" panose="020B0609020204030204" pitchFamily="49" charset="0"/>
              </a:rPr>
              <a:t>timer_timeout</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err="1">
                <a:solidFill>
                  <a:srgbClr val="DAE3E3"/>
                </a:solidFill>
                <a:latin typeface="Consolas" panose="020B0609020204030204" pitchFamily="49" charset="0"/>
              </a:rPr>
              <a:t>timer_callback</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br>
              <a:rPr lang="en-GB" sz="1050" dirty="0">
                <a:solidFill>
                  <a:srgbClr val="DAE3E3"/>
                </a:solidFill>
                <a:latin typeface="Consolas" panose="020B0609020204030204" pitchFamily="49" charset="0"/>
              </a:rPr>
            </a:br>
            <a:r>
              <a:rPr lang="en-GB" sz="1050" dirty="0">
                <a:solidFill>
                  <a:srgbClr val="7F8C8D"/>
                </a:solidFill>
                <a:latin typeface="Consolas" panose="020B0609020204030204" pitchFamily="49" charset="0"/>
              </a:rPr>
              <a:t>  // Initializes the Micro-ROS Executor, which manages tasks and callbacks.</a:t>
            </a:r>
            <a:endParaRPr lang="en-GB" sz="105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a:solidFill>
                  <a:srgbClr val="F39C12"/>
                </a:solidFill>
                <a:latin typeface="Consolas" panose="020B0609020204030204" pitchFamily="49" charset="0"/>
              </a:rPr>
              <a:t>RCCHECK</a:t>
            </a:r>
            <a:r>
              <a:rPr lang="en-GB" sz="1050" dirty="0">
                <a:solidFill>
                  <a:srgbClr val="DAE3E3"/>
                </a:solidFill>
                <a:latin typeface="Consolas" panose="020B0609020204030204" pitchFamily="49" charset="0"/>
              </a:rPr>
              <a:t>(</a:t>
            </a:r>
            <a:r>
              <a:rPr lang="en-GB" sz="1050" dirty="0" err="1">
                <a:solidFill>
                  <a:srgbClr val="F39C12"/>
                </a:solidFill>
                <a:latin typeface="Consolas" panose="020B0609020204030204" pitchFamily="49" charset="0"/>
              </a:rPr>
              <a:t>rclc_executor_init</a:t>
            </a:r>
            <a:r>
              <a:rPr lang="en-GB" sz="1050" dirty="0">
                <a:solidFill>
                  <a:srgbClr val="DAE3E3"/>
                </a:solidFill>
                <a:latin typeface="Consolas" panose="020B0609020204030204" pitchFamily="49" charset="0"/>
              </a:rPr>
              <a:t>(&amp;executor, &amp;</a:t>
            </a:r>
            <a:r>
              <a:rPr lang="en-GB" sz="1050" dirty="0" err="1">
                <a:solidFill>
                  <a:srgbClr val="F39C12"/>
                </a:solidFill>
                <a:latin typeface="Consolas" panose="020B0609020204030204" pitchFamily="49" charset="0"/>
              </a:rPr>
              <a:t>support</a:t>
            </a:r>
            <a:r>
              <a:rPr lang="en-GB" sz="1050" dirty="0" err="1">
                <a:solidFill>
                  <a:srgbClr val="DAE3E3"/>
                </a:solidFill>
                <a:latin typeface="Consolas" panose="020B0609020204030204" pitchFamily="49" charset="0"/>
              </a:rPr>
              <a:t>.</a:t>
            </a:r>
            <a:r>
              <a:rPr lang="en-GB" sz="1050" dirty="0" err="1">
                <a:solidFill>
                  <a:srgbClr val="F39C12"/>
                </a:solidFill>
                <a:latin typeface="Consolas" panose="020B0609020204030204" pitchFamily="49" charset="0"/>
              </a:rPr>
              <a:t>context</a:t>
            </a:r>
            <a:r>
              <a:rPr lang="en-GB" sz="1050" dirty="0">
                <a:solidFill>
                  <a:srgbClr val="DAE3E3"/>
                </a:solidFill>
                <a:latin typeface="Consolas" panose="020B0609020204030204" pitchFamily="49" charset="0"/>
              </a:rPr>
              <a:t>, </a:t>
            </a:r>
            <a:r>
              <a:rPr lang="en-GB" sz="1050" dirty="0">
                <a:solidFill>
                  <a:srgbClr val="7FCBCD"/>
                </a:solidFill>
                <a:latin typeface="Consolas" panose="020B0609020204030204" pitchFamily="49" charset="0"/>
              </a:rPr>
              <a:t>1</a:t>
            </a:r>
            <a:r>
              <a:rPr lang="en-GB" sz="1050" dirty="0">
                <a:solidFill>
                  <a:srgbClr val="DAE3E3"/>
                </a:solidFill>
                <a:latin typeface="Consolas" panose="020B0609020204030204" pitchFamily="49" charset="0"/>
              </a:rPr>
              <a:t>, &amp;allocator));</a:t>
            </a:r>
          </a:p>
          <a:p>
            <a:pPr marL="0" indent="0">
              <a:lnSpc>
                <a:spcPct val="120000"/>
              </a:lnSpc>
              <a:spcBef>
                <a:spcPts val="0"/>
              </a:spcBef>
              <a:buFont typeface="Arial" panose="020B0604020202020204" pitchFamily="34" charset="0"/>
              <a:buNone/>
            </a:pPr>
            <a:r>
              <a:rPr lang="en-GB" sz="1050" dirty="0">
                <a:solidFill>
                  <a:srgbClr val="7F8C8D"/>
                </a:solidFill>
                <a:latin typeface="Consolas" panose="020B0609020204030204" pitchFamily="49" charset="0"/>
              </a:rPr>
              <a:t>  // Register timer with executor</a:t>
            </a:r>
            <a:endParaRPr lang="en-GB" sz="105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a:solidFill>
                  <a:srgbClr val="F39C12"/>
                </a:solidFill>
                <a:latin typeface="Consolas" panose="020B0609020204030204" pitchFamily="49" charset="0"/>
              </a:rPr>
              <a:t>RCCHECK</a:t>
            </a:r>
            <a:r>
              <a:rPr lang="en-GB" sz="1050" dirty="0">
                <a:solidFill>
                  <a:srgbClr val="DAE3E3"/>
                </a:solidFill>
                <a:latin typeface="Consolas" panose="020B0609020204030204" pitchFamily="49" charset="0"/>
              </a:rPr>
              <a:t>(</a:t>
            </a:r>
            <a:r>
              <a:rPr lang="en-GB" sz="1050" dirty="0" err="1">
                <a:solidFill>
                  <a:srgbClr val="F39C12"/>
                </a:solidFill>
                <a:latin typeface="Consolas" panose="020B0609020204030204" pitchFamily="49" charset="0"/>
              </a:rPr>
              <a:t>rclc_executor_add_timer</a:t>
            </a:r>
            <a:r>
              <a:rPr lang="en-GB" sz="1050" dirty="0">
                <a:solidFill>
                  <a:srgbClr val="DAE3E3"/>
                </a:solidFill>
                <a:latin typeface="Consolas" panose="020B0609020204030204" pitchFamily="49" charset="0"/>
              </a:rPr>
              <a:t>(&amp;executor, &amp;timer));</a:t>
            </a:r>
          </a:p>
          <a:p>
            <a:pPr marL="0" indent="0">
              <a:lnSpc>
                <a:spcPct val="120000"/>
              </a:lnSpc>
              <a:spcBef>
                <a:spcPts val="0"/>
              </a:spcBef>
              <a:buFont typeface="Arial" panose="020B0604020202020204" pitchFamily="34" charset="0"/>
              <a:buNone/>
            </a:pPr>
            <a:br>
              <a:rPr lang="en-GB" sz="1050" dirty="0">
                <a:solidFill>
                  <a:srgbClr val="DAE3E3"/>
                </a:solidFill>
                <a:latin typeface="Consolas" panose="020B0609020204030204" pitchFamily="49" charset="0"/>
              </a:rPr>
            </a:br>
            <a:r>
              <a:rPr lang="en-GB" sz="1050" dirty="0">
                <a:solidFill>
                  <a:srgbClr val="7F8C8D"/>
                </a:solidFill>
                <a:latin typeface="Consolas" panose="020B0609020204030204" pitchFamily="49" charset="0"/>
              </a:rPr>
              <a:t>  // Initialise message</a:t>
            </a:r>
            <a:endParaRPr lang="en-GB" sz="105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err="1">
                <a:solidFill>
                  <a:srgbClr val="F39C12"/>
                </a:solidFill>
                <a:latin typeface="Consolas" panose="020B0609020204030204" pitchFamily="49" charset="0"/>
              </a:rPr>
              <a:t>msg</a:t>
            </a:r>
            <a:r>
              <a:rPr lang="en-GB" sz="1050" dirty="0" err="1">
                <a:solidFill>
                  <a:srgbClr val="DAE3E3"/>
                </a:solidFill>
                <a:latin typeface="Consolas" panose="020B0609020204030204" pitchFamily="49" charset="0"/>
              </a:rPr>
              <a:t>.</a:t>
            </a:r>
            <a:r>
              <a:rPr lang="en-GB" sz="1050" dirty="0" err="1">
                <a:solidFill>
                  <a:srgbClr val="F39C12"/>
                </a:solidFill>
                <a:latin typeface="Consolas" panose="020B0609020204030204" pitchFamily="49" charset="0"/>
              </a:rPr>
              <a:t>data</a:t>
            </a:r>
            <a:r>
              <a:rPr lang="en-GB" sz="1050" dirty="0">
                <a:solidFill>
                  <a:srgbClr val="DAE3E3"/>
                </a:solidFill>
                <a:latin typeface="Consolas" panose="020B0609020204030204" pitchFamily="49" charset="0"/>
              </a:rPr>
              <a:t> = </a:t>
            </a:r>
            <a:r>
              <a:rPr lang="en-GB" sz="1050" dirty="0">
                <a:solidFill>
                  <a:srgbClr val="7FCBCD"/>
                </a:solidFill>
                <a:latin typeface="Consolas" panose="020B0609020204030204" pitchFamily="49" charset="0"/>
              </a:rPr>
              <a:t>0</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a:t>
            </a:r>
          </a:p>
        </p:txBody>
      </p:sp>
    </p:spTree>
    <p:extLst>
      <p:ext uri="{BB962C8B-B14F-4D97-AF65-F5344CB8AC3E}">
        <p14:creationId xmlns:p14="http://schemas.microsoft.com/office/powerpoint/2010/main" val="55196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6C5CD3-D0AE-74D0-7D9B-124EDCDDFC0F}"/>
              </a:ext>
            </a:extLst>
          </p:cNvPr>
          <p:cNvSpPr>
            <a:spLocks noGrp="1"/>
          </p:cNvSpPr>
          <p:nvPr>
            <p:ph sz="half" idx="1"/>
          </p:nvPr>
        </p:nvSpPr>
        <p:spPr>
          <a:xfrm>
            <a:off x="838200" y="1825624"/>
            <a:ext cx="5181600" cy="4765675"/>
          </a:xfrm>
        </p:spPr>
        <p:txBody>
          <a:bodyPr>
            <a:normAutofit fontScale="92500"/>
          </a:bodyPr>
          <a:lstStyle/>
          <a:p>
            <a:pPr marL="0" indent="0">
              <a:lnSpc>
                <a:spcPct val="160000"/>
              </a:lnSpc>
              <a:buNone/>
            </a:pPr>
            <a:r>
              <a:rPr lang="en-GB" sz="1900" dirty="0">
                <a:latin typeface="Nexa-Bold" panose="01000000000000000000" pitchFamily="2" charset="0"/>
              </a:rPr>
              <a:t>Setup Section</a:t>
            </a:r>
            <a:endParaRPr lang="en-GB" sz="1900" dirty="0"/>
          </a:p>
          <a:p>
            <a:pPr>
              <a:lnSpc>
                <a:spcPct val="160000"/>
              </a:lnSpc>
            </a:pPr>
            <a:r>
              <a:rPr lang="en-GB" sz="1600" dirty="0" err="1"/>
              <a:t>set_microros_transports</a:t>
            </a:r>
            <a:r>
              <a:rPr lang="en-GB" sz="1600" dirty="0"/>
              <a:t>(): Initializes communication between ESP32/Arduino and the ROS 2 agent (via Serial, Wi-Fi, Ethernet, etc.).</a:t>
            </a:r>
          </a:p>
          <a:p>
            <a:pPr>
              <a:lnSpc>
                <a:spcPct val="160000"/>
              </a:lnSpc>
            </a:pPr>
            <a:r>
              <a:rPr lang="en-GB" sz="1600" dirty="0"/>
              <a:t>delay(): Waits to allow stable connection establishment.</a:t>
            </a:r>
          </a:p>
          <a:p>
            <a:pPr>
              <a:lnSpc>
                <a:spcPct val="160000"/>
              </a:lnSpc>
            </a:pPr>
            <a:r>
              <a:rPr lang="en-GB" sz="1600" dirty="0" err="1"/>
              <a:t>rcl_get_default_allocator</a:t>
            </a:r>
            <a:r>
              <a:rPr lang="en-GB" sz="1600" dirty="0"/>
              <a:t>(): Initializes memory allocation for Micro-ROS operations.</a:t>
            </a:r>
          </a:p>
          <a:p>
            <a:pPr>
              <a:lnSpc>
                <a:spcPct val="160000"/>
              </a:lnSpc>
            </a:pPr>
            <a:r>
              <a:rPr lang="en-GB" sz="1600" dirty="0" err="1"/>
              <a:t>rclc_publisher_init_default</a:t>
            </a:r>
            <a:r>
              <a:rPr lang="en-GB" sz="1600" dirty="0"/>
              <a:t>(): Creates a publisher for Int32 messages on the topic "</a:t>
            </a:r>
            <a:r>
              <a:rPr lang="en-GB" sz="1600" dirty="0" err="1"/>
              <a:t>micro_ros_pub</a:t>
            </a:r>
            <a:r>
              <a:rPr lang="en-GB" sz="1600" dirty="0"/>
              <a:t>".</a:t>
            </a:r>
          </a:p>
          <a:p>
            <a:pPr>
              <a:lnSpc>
                <a:spcPct val="160000"/>
              </a:lnSpc>
            </a:pPr>
            <a:endParaRPr lang="en-GB" dirty="0"/>
          </a:p>
        </p:txBody>
      </p:sp>
      <p:sp>
        <p:nvSpPr>
          <p:cNvPr id="3" name="Content Placeholder 2">
            <a:extLst>
              <a:ext uri="{FF2B5EF4-FFF2-40B4-BE49-F238E27FC236}">
                <a16:creationId xmlns:a16="http://schemas.microsoft.com/office/drawing/2014/main" id="{1C38FE81-7B9F-D613-B2C5-9FE2E76DFF58}"/>
              </a:ext>
            </a:extLst>
          </p:cNvPr>
          <p:cNvSpPr>
            <a:spLocks noGrp="1"/>
          </p:cNvSpPr>
          <p:nvPr>
            <p:ph sz="half" idx="2"/>
          </p:nvPr>
        </p:nvSpPr>
        <p:spPr>
          <a:xfrm>
            <a:off x="6172200" y="1825624"/>
            <a:ext cx="5181600" cy="4765675"/>
          </a:xfrm>
        </p:spPr>
        <p:txBody>
          <a:bodyPr>
            <a:normAutofit/>
          </a:bodyPr>
          <a:lstStyle/>
          <a:p>
            <a:pPr>
              <a:lnSpc>
                <a:spcPct val="150000"/>
              </a:lnSpc>
            </a:pPr>
            <a:r>
              <a:rPr lang="en-GB" sz="1600" dirty="0" err="1"/>
              <a:t>rclc_timer_init_default</a:t>
            </a:r>
            <a:r>
              <a:rPr lang="en-GB" sz="1600" dirty="0"/>
              <a:t>(): Creates a timer that executes </a:t>
            </a:r>
            <a:r>
              <a:rPr lang="en-GB" sz="1600" dirty="0" err="1"/>
              <a:t>timer_callback</a:t>
            </a:r>
            <a:r>
              <a:rPr lang="en-GB" sz="1600" dirty="0"/>
              <a:t>() every 1000 milliseconds. RCL_MS_TO_NS() converts milliseconds to nanoseconds.</a:t>
            </a:r>
          </a:p>
          <a:p>
            <a:pPr>
              <a:lnSpc>
                <a:spcPct val="150000"/>
              </a:lnSpc>
            </a:pPr>
            <a:r>
              <a:rPr lang="en-GB" sz="1600" dirty="0" err="1"/>
              <a:t>rclc_executor_init</a:t>
            </a:r>
            <a:r>
              <a:rPr lang="en-GB" sz="1600" dirty="0"/>
              <a:t>(): Initializes the Micro-ROS Executor, which manages tasks and callbacks.</a:t>
            </a:r>
          </a:p>
          <a:p>
            <a:pPr>
              <a:lnSpc>
                <a:spcPct val="150000"/>
              </a:lnSpc>
            </a:pPr>
            <a:r>
              <a:rPr lang="en-GB" sz="1600" dirty="0" err="1"/>
              <a:t>rclc_executor_add_timer</a:t>
            </a:r>
            <a:r>
              <a:rPr lang="en-GB" sz="1600" dirty="0"/>
              <a:t>(): Registers the timer with the executor so that it can execute tasks non-blocking.</a:t>
            </a:r>
          </a:p>
          <a:p>
            <a:pPr>
              <a:lnSpc>
                <a:spcPct val="150000"/>
              </a:lnSpc>
            </a:pPr>
            <a:endParaRPr lang="en-GB" sz="1800" dirty="0"/>
          </a:p>
        </p:txBody>
      </p:sp>
      <p:sp>
        <p:nvSpPr>
          <p:cNvPr id="4" name="Title 3">
            <a:extLst>
              <a:ext uri="{FF2B5EF4-FFF2-40B4-BE49-F238E27FC236}">
                <a16:creationId xmlns:a16="http://schemas.microsoft.com/office/drawing/2014/main" id="{B0370996-01C9-1FAA-C539-5BE1C3114654}"/>
              </a:ext>
            </a:extLst>
          </p:cNvPr>
          <p:cNvSpPr>
            <a:spLocks noGrp="1"/>
          </p:cNvSpPr>
          <p:nvPr>
            <p:ph type="title"/>
          </p:nvPr>
        </p:nvSpPr>
        <p:spPr/>
        <p:txBody>
          <a:bodyPr/>
          <a:lstStyle/>
          <a:p>
            <a:r>
              <a:rPr lang="en-GB" dirty="0"/>
              <a:t>Micro-</a:t>
            </a:r>
            <a:r>
              <a:rPr lang="en-GB" dirty="0" err="1"/>
              <a:t>ros</a:t>
            </a:r>
            <a:r>
              <a:rPr lang="en-GB" dirty="0"/>
              <a:t> Publisher</a:t>
            </a:r>
          </a:p>
        </p:txBody>
      </p:sp>
    </p:spTree>
    <p:extLst>
      <p:ext uri="{BB962C8B-B14F-4D97-AF65-F5344CB8AC3E}">
        <p14:creationId xmlns:p14="http://schemas.microsoft.com/office/powerpoint/2010/main" val="84020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DB5FF-2AF4-BB5F-B489-3B676B8ADF6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6C384F-B408-9BD6-D4FB-E11371E5DC72}"/>
              </a:ext>
            </a:extLst>
          </p:cNvPr>
          <p:cNvSpPr>
            <a:spLocks noGrp="1"/>
          </p:cNvSpPr>
          <p:nvPr>
            <p:ph sz="half" idx="1"/>
          </p:nvPr>
        </p:nvSpPr>
        <p:spPr>
          <a:xfrm>
            <a:off x="139701" y="1446302"/>
            <a:ext cx="5880100" cy="5411698"/>
          </a:xfrm>
          <a:solidFill>
            <a:schemeClr val="tx2">
              <a:lumMod val="50000"/>
            </a:schemeClr>
          </a:solidFill>
        </p:spPr>
        <p:txBody>
          <a:bodyPr>
            <a:normAutofit/>
          </a:bodyPr>
          <a:lstStyle/>
          <a:p>
            <a:pPr marL="0" indent="0">
              <a:lnSpc>
                <a:spcPct val="100000"/>
              </a:lnSpc>
              <a:spcBef>
                <a:spcPts val="0"/>
              </a:spcBef>
              <a:buNone/>
            </a:pPr>
            <a:endParaRPr lang="en-GB" sz="1200" b="0" dirty="0">
              <a:solidFill>
                <a:srgbClr val="0CA1A6"/>
              </a:solidFill>
              <a:effectLst/>
              <a:latin typeface="Consolas" panose="020B0609020204030204" pitchFamily="49" charset="0"/>
            </a:endParaRPr>
          </a:p>
          <a:p>
            <a:pPr marL="0" indent="0">
              <a:lnSpc>
                <a:spcPct val="100000"/>
              </a:lnSpc>
              <a:spcBef>
                <a:spcPts val="0"/>
              </a:spcBef>
              <a:buNone/>
            </a:pPr>
            <a:endParaRPr lang="en-GB" sz="1200" dirty="0">
              <a:solidFill>
                <a:srgbClr val="0CA1A6"/>
              </a:solidFill>
              <a:latin typeface="Consolas" panose="020B0609020204030204" pitchFamily="49" charset="0"/>
            </a:endParaRPr>
          </a:p>
          <a:p>
            <a:pPr marL="0" indent="0">
              <a:lnSpc>
                <a:spcPct val="100000"/>
              </a:lnSpc>
              <a:spcBef>
                <a:spcPts val="0"/>
              </a:spcBef>
              <a:buNone/>
            </a:pPr>
            <a:endParaRPr lang="en-GB" sz="1200" b="0" dirty="0">
              <a:solidFill>
                <a:srgbClr val="0CA1A6"/>
              </a:solidFill>
              <a:effectLst/>
              <a:latin typeface="Consolas" panose="020B0609020204030204" pitchFamily="49" charset="0"/>
            </a:endParaRPr>
          </a:p>
          <a:p>
            <a:pPr marL="0" indent="0">
              <a:lnSpc>
                <a:spcPct val="100000"/>
              </a:lnSpc>
              <a:spcBef>
                <a:spcPts val="0"/>
              </a:spcBef>
              <a:buNone/>
            </a:pPr>
            <a:endParaRPr lang="en-GB" sz="1200" dirty="0">
              <a:solidFill>
                <a:srgbClr val="0CA1A6"/>
              </a:solidFill>
              <a:latin typeface="Consolas" panose="020B0609020204030204" pitchFamily="49" charset="0"/>
            </a:endParaRPr>
          </a:p>
          <a:p>
            <a:pPr marL="0" indent="0">
              <a:lnSpc>
                <a:spcPct val="100000"/>
              </a:lnSpc>
              <a:spcBef>
                <a:spcPts val="0"/>
              </a:spcBef>
              <a:buNone/>
            </a:pPr>
            <a:endParaRPr lang="en-GB" sz="1200" b="0" dirty="0">
              <a:solidFill>
                <a:srgbClr val="0CA1A6"/>
              </a:solidFill>
              <a:effectLst/>
              <a:latin typeface="Consolas" panose="020B0609020204030204" pitchFamily="49" charset="0"/>
            </a:endParaRPr>
          </a:p>
          <a:p>
            <a:pPr marL="0" indent="0">
              <a:lnSpc>
                <a:spcPct val="100000"/>
              </a:lnSpc>
              <a:spcBef>
                <a:spcPts val="0"/>
              </a:spcBef>
              <a:buNone/>
            </a:pPr>
            <a:endParaRPr lang="en-GB" sz="1200" dirty="0">
              <a:solidFill>
                <a:srgbClr val="0CA1A6"/>
              </a:solidFill>
              <a:latin typeface="Consolas" panose="020B0609020204030204" pitchFamily="49" charset="0"/>
            </a:endParaRPr>
          </a:p>
          <a:p>
            <a:pPr marL="0" indent="0">
              <a:lnSpc>
                <a:spcPct val="100000"/>
              </a:lnSpc>
              <a:spcBef>
                <a:spcPts val="0"/>
              </a:spcBef>
              <a:buNone/>
            </a:pPr>
            <a:endParaRPr lang="en-GB" sz="1200" b="0" dirty="0">
              <a:solidFill>
                <a:srgbClr val="0CA1A6"/>
              </a:solidFill>
              <a:effectLst/>
              <a:latin typeface="Consolas" panose="020B0609020204030204" pitchFamily="49" charset="0"/>
            </a:endParaRPr>
          </a:p>
          <a:p>
            <a:pPr marL="0" indent="0">
              <a:lnSpc>
                <a:spcPct val="100000"/>
              </a:lnSpc>
              <a:spcBef>
                <a:spcPts val="0"/>
              </a:spcBef>
              <a:buNone/>
            </a:pPr>
            <a:endParaRPr lang="en-GB" sz="1200" dirty="0">
              <a:solidFill>
                <a:srgbClr val="0CA1A6"/>
              </a:solidFill>
              <a:latin typeface="Consolas" panose="020B0609020204030204" pitchFamily="49" charset="0"/>
            </a:endParaRPr>
          </a:p>
          <a:p>
            <a:pPr marL="0" indent="0">
              <a:lnSpc>
                <a:spcPct val="100000"/>
              </a:lnSpc>
              <a:spcBef>
                <a:spcPts val="0"/>
              </a:spcBef>
              <a:buNone/>
            </a:pPr>
            <a:endParaRPr lang="en-GB" sz="1200" dirty="0">
              <a:solidFill>
                <a:srgbClr val="0CA1A6"/>
              </a:solidFill>
              <a:latin typeface="Consolas" panose="020B0609020204030204" pitchFamily="49" charset="0"/>
            </a:endParaRPr>
          </a:p>
          <a:p>
            <a:pPr marL="0" indent="0">
              <a:lnSpc>
                <a:spcPct val="100000"/>
              </a:lnSpc>
              <a:spcBef>
                <a:spcPts val="0"/>
              </a:spcBef>
              <a:buNone/>
            </a:pPr>
            <a:endParaRPr lang="en-GB" sz="1200" b="0" dirty="0">
              <a:solidFill>
                <a:srgbClr val="0CA1A6"/>
              </a:solidFill>
              <a:effectLst/>
              <a:latin typeface="Consolas" panose="020B0609020204030204" pitchFamily="49" charset="0"/>
            </a:endParaRPr>
          </a:p>
          <a:p>
            <a:pPr marL="0" indent="0">
              <a:lnSpc>
                <a:spcPct val="10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loop</a:t>
            </a: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7F8C8D"/>
                </a:solidFill>
                <a:effectLst/>
                <a:latin typeface="Consolas" panose="020B0609020204030204" pitchFamily="49" charset="0"/>
              </a:rPr>
              <a:t>  //Executor Spin</a:t>
            </a:r>
            <a:endParaRPr lang="en-GB" sz="1200" b="0" dirty="0">
              <a:solidFill>
                <a:srgbClr val="DAE3E3"/>
              </a:solidFill>
              <a:effectLst/>
              <a:latin typeface="Consolas" panose="020B0609020204030204" pitchFamily="49" charset="0"/>
            </a:endParaRP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delay</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100</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RCSOFTCHECK</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rclc_executor_spin_some</a:t>
            </a:r>
            <a:r>
              <a:rPr lang="en-GB" sz="1200" b="0" dirty="0">
                <a:solidFill>
                  <a:srgbClr val="DAE3E3"/>
                </a:solidFill>
                <a:effectLst/>
                <a:latin typeface="Consolas" panose="020B0609020204030204" pitchFamily="49" charset="0"/>
              </a:rPr>
              <a:t>(&amp;executor, </a:t>
            </a:r>
            <a:r>
              <a:rPr lang="en-GB" sz="1200" b="0" dirty="0">
                <a:solidFill>
                  <a:srgbClr val="F39C12"/>
                </a:solidFill>
                <a:effectLst/>
                <a:latin typeface="Consolas" panose="020B0609020204030204" pitchFamily="49" charset="0"/>
              </a:rPr>
              <a:t>RCL_MS_TO_NS</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100</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a:p>
            <a:pPr marL="0" indent="0">
              <a:lnSpc>
                <a:spcPct val="120000"/>
              </a:lnSpc>
              <a:spcBef>
                <a:spcPts val="0"/>
              </a:spcBef>
              <a:buNone/>
            </a:pPr>
            <a:endParaRPr lang="en-GB" sz="9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4D7628BB-9057-9356-7AD7-2B2086137E60}"/>
              </a:ext>
            </a:extLst>
          </p:cNvPr>
          <p:cNvSpPr>
            <a:spLocks noGrp="1"/>
          </p:cNvSpPr>
          <p:nvPr>
            <p:ph sz="half" idx="2"/>
          </p:nvPr>
        </p:nvSpPr>
        <p:spPr/>
        <p:txBody>
          <a:bodyPr>
            <a:normAutofit/>
          </a:bodyPr>
          <a:lstStyle/>
          <a:p>
            <a:pPr marL="0" indent="0">
              <a:lnSpc>
                <a:spcPct val="150000"/>
              </a:lnSpc>
              <a:buNone/>
            </a:pPr>
            <a:r>
              <a:rPr lang="en-GB" sz="1600" dirty="0">
                <a:latin typeface="Nexa-Bold" panose="01000000000000000000" pitchFamily="2" charset="0"/>
              </a:rPr>
              <a:t>Loop Section</a:t>
            </a:r>
            <a:endParaRPr lang="en-GB" sz="1600" dirty="0"/>
          </a:p>
          <a:p>
            <a:pPr>
              <a:lnSpc>
                <a:spcPct val="150000"/>
              </a:lnSpc>
            </a:pPr>
            <a:r>
              <a:rPr lang="en-GB" sz="1600" dirty="0"/>
              <a:t>This function checks for new data/timer timeouts/triggers and executes pending callbacks (e.g., timers, subscriptions, services).</a:t>
            </a:r>
          </a:p>
          <a:p>
            <a:pPr>
              <a:lnSpc>
                <a:spcPct val="150000"/>
              </a:lnSpc>
            </a:pPr>
            <a:r>
              <a:rPr lang="en-GB" sz="1600" dirty="0"/>
              <a:t>Does not block execution, meaning it allows other tasks to continue running.</a:t>
            </a:r>
          </a:p>
          <a:p>
            <a:pPr>
              <a:lnSpc>
                <a:spcPct val="150000"/>
              </a:lnSpc>
            </a:pPr>
            <a:r>
              <a:rPr lang="en-GB" sz="1600" dirty="0"/>
              <a:t>The argument RCL_MS_TO_NS(100) specifies the timeout in nanoseconds (100ms).</a:t>
            </a:r>
          </a:p>
        </p:txBody>
      </p:sp>
      <p:sp>
        <p:nvSpPr>
          <p:cNvPr id="4" name="Title 3">
            <a:extLst>
              <a:ext uri="{FF2B5EF4-FFF2-40B4-BE49-F238E27FC236}">
                <a16:creationId xmlns:a16="http://schemas.microsoft.com/office/drawing/2014/main" id="{CB53164E-D1BC-7641-3E5C-0550CCDB22BE}"/>
              </a:ext>
            </a:extLst>
          </p:cNvPr>
          <p:cNvSpPr>
            <a:spLocks noGrp="1"/>
          </p:cNvSpPr>
          <p:nvPr>
            <p:ph type="title"/>
          </p:nvPr>
        </p:nvSpPr>
        <p:spPr/>
        <p:txBody>
          <a:bodyPr/>
          <a:lstStyle/>
          <a:p>
            <a:r>
              <a:rPr lang="en-GB" dirty="0"/>
              <a:t>Micro-</a:t>
            </a:r>
            <a:r>
              <a:rPr lang="en-GB" dirty="0" err="1"/>
              <a:t>ros</a:t>
            </a:r>
            <a:r>
              <a:rPr lang="en-GB" dirty="0"/>
              <a:t> Publisher</a:t>
            </a:r>
          </a:p>
        </p:txBody>
      </p:sp>
    </p:spTree>
    <p:extLst>
      <p:ext uri="{BB962C8B-B14F-4D97-AF65-F5344CB8AC3E}">
        <p14:creationId xmlns:p14="http://schemas.microsoft.com/office/powerpoint/2010/main" val="68557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6CD2F-1737-4DFA-A042-BFFABB1035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AF3DF-29C4-3283-FD1D-29C072B835E6}"/>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802DA97E-C460-94BA-AC8F-F9F35E630571}"/>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4B35E7E2-5DF0-0F0C-F6E6-C9CE5F7889D6}"/>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85C54268-B665-63D2-6A02-025AADD230C3}"/>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CDA00BBD-36A5-B4CE-FAD9-21FBDAE19CA1}"/>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C55EBBDE-8AD1-EA09-CB82-A3B8A597A3A1}"/>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2378669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152F0-E561-CF31-CEFC-CC376DD41F0E}"/>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7751EF39-38C8-F3AB-97E2-CFF536B5B423}"/>
              </a:ext>
            </a:extLst>
          </p:cNvPr>
          <p:cNvSpPr>
            <a:spLocks noGrp="1"/>
          </p:cNvSpPr>
          <p:nvPr>
            <p:ph type="title"/>
          </p:nvPr>
        </p:nvSpPr>
        <p:spPr/>
        <p:txBody>
          <a:bodyPr/>
          <a:lstStyle/>
          <a:p>
            <a:r>
              <a:rPr lang="en-GB" dirty="0"/>
              <a:t>Activity</a:t>
            </a:r>
          </a:p>
        </p:txBody>
      </p:sp>
      <p:pic>
        <p:nvPicPr>
          <p:cNvPr id="8" name="Picture 7">
            <a:extLst>
              <a:ext uri="{FF2B5EF4-FFF2-40B4-BE49-F238E27FC236}">
                <a16:creationId xmlns:a16="http://schemas.microsoft.com/office/drawing/2014/main" id="{D20EBDC6-556C-A974-CF58-A74B54B7AF42}"/>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2E6C9335-DD86-4230-489B-576E9C9A1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3045322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ACD02-112C-CAE7-6A92-4EFB054A48DC}"/>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4039B051-B022-7EB7-6201-2A24CC3AB887}"/>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281E25D6-5A70-A223-6B6D-A717E0FC96E1}"/>
              </a:ext>
            </a:extLst>
          </p:cNvPr>
          <p:cNvSpPr>
            <a:spLocks noGrp="1"/>
          </p:cNvSpPr>
          <p:nvPr>
            <p:ph type="title"/>
          </p:nvPr>
        </p:nvSpPr>
        <p:spPr/>
        <p:txBody>
          <a:bodyPr/>
          <a:lstStyle/>
          <a:p>
            <a:r>
              <a:rPr lang="en-GB" dirty="0"/>
              <a:t>Activity</a:t>
            </a:r>
          </a:p>
        </p:txBody>
      </p:sp>
      <p:pic>
        <p:nvPicPr>
          <p:cNvPr id="5" name="Picture 4">
            <a:extLst>
              <a:ext uri="{FF2B5EF4-FFF2-40B4-BE49-F238E27FC236}">
                <a16:creationId xmlns:a16="http://schemas.microsoft.com/office/drawing/2014/main" id="{7588A1E9-68D2-DDB1-3388-3B5F6919DD37}"/>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C09EF342-43FD-81AC-FAE1-C309AEFFDA83}"/>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2C40120E-651E-6018-C74F-B45CAC1FB3D2}"/>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337048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FA399-2F27-C591-FB13-0F403E52C80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8C2484-3B60-95A2-18E5-77FEFEEE0DF7}"/>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70000"/>
              </a:lnSpc>
              <a:buFont typeface="+mj-lt"/>
              <a:buAutoNum type="arabicPeriod"/>
              <a:tabLst>
                <a:tab pos="3408363" algn="l"/>
              </a:tabLst>
            </a:pPr>
            <a:r>
              <a:rPr lang="en-US" sz="1600" dirty="0"/>
              <a:t>Reset the ESP32 (pressing the reset button) to reconnect to the computer (agent waiting timeout).</a:t>
            </a:r>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1B93F7CD-E62E-7296-A068-7B75E832F3E0}"/>
              </a:ext>
            </a:extLst>
          </p:cNvPr>
          <p:cNvSpPr>
            <a:spLocks noGrp="1"/>
          </p:cNvSpPr>
          <p:nvPr>
            <p:ph sz="half" idx="2"/>
          </p:nvPr>
        </p:nvSpPr>
        <p:spPr/>
        <p:txBody>
          <a:bodyPr/>
          <a:lstStyle/>
          <a:p>
            <a:pPr>
              <a:lnSpc>
                <a:spcPct val="150000"/>
              </a:lnSpc>
            </a:pPr>
            <a:r>
              <a:rPr lang="en-US" sz="1600" dirty="0"/>
              <a:t>Open another terminal and type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US" sz="1600" dirty="0"/>
              <a:t>Echo the topic “</a:t>
            </a:r>
            <a:r>
              <a:rPr lang="pt-BR" sz="1600" dirty="0"/>
              <a:t>/micro_ros_arduino_node_publisher</a:t>
            </a:r>
            <a:r>
              <a:rPr lang="en-US" sz="1600" dirty="0"/>
              <a:t>” </a:t>
            </a:r>
          </a:p>
          <a:p>
            <a:endParaRPr lang="en-GB" dirty="0"/>
          </a:p>
        </p:txBody>
      </p:sp>
      <p:sp>
        <p:nvSpPr>
          <p:cNvPr id="4" name="Title 3">
            <a:extLst>
              <a:ext uri="{FF2B5EF4-FFF2-40B4-BE49-F238E27FC236}">
                <a16:creationId xmlns:a16="http://schemas.microsoft.com/office/drawing/2014/main" id="{77975ABB-86DD-0BEB-2E79-1BC1288B5D34}"/>
              </a:ext>
            </a:extLst>
          </p:cNvPr>
          <p:cNvSpPr>
            <a:spLocks noGrp="1"/>
          </p:cNvSpPr>
          <p:nvPr>
            <p:ph type="title"/>
          </p:nvPr>
        </p:nvSpPr>
        <p:spPr/>
        <p:txBody>
          <a:bodyPr/>
          <a:lstStyle/>
          <a:p>
            <a:r>
              <a:rPr lang="en-GB" dirty="0"/>
              <a:t>Activity</a:t>
            </a:r>
          </a:p>
        </p:txBody>
      </p:sp>
      <p:sp>
        <p:nvSpPr>
          <p:cNvPr id="6" name="Rectangle 3">
            <a:extLst>
              <a:ext uri="{FF2B5EF4-FFF2-40B4-BE49-F238E27FC236}">
                <a16:creationId xmlns:a16="http://schemas.microsoft.com/office/drawing/2014/main" id="{DD1F9127-D0BC-7F20-45ED-7CFEC01DFAC6}"/>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serial --dev /dev/tty***0</a:t>
            </a:r>
            <a:endParaRPr lang="en-US" sz="1100" dirty="0">
              <a:latin typeface="Consolas" panose="020B0609020204030204" pitchFamily="49" charset="0"/>
            </a:endParaRPr>
          </a:p>
        </p:txBody>
      </p:sp>
      <p:sp>
        <p:nvSpPr>
          <p:cNvPr id="11" name="Rectangle 3">
            <a:extLst>
              <a:ext uri="{FF2B5EF4-FFF2-40B4-BE49-F238E27FC236}">
                <a16:creationId xmlns:a16="http://schemas.microsoft.com/office/drawing/2014/main" id="{3D5A4A12-A41C-51B0-0871-8829CE6DE4D0}"/>
              </a:ext>
            </a:extLst>
          </p:cNvPr>
          <p:cNvSpPr>
            <a:spLocks noChangeArrowheads="1"/>
          </p:cNvSpPr>
          <p:nvPr/>
        </p:nvSpPr>
        <p:spPr bwMode="auto">
          <a:xfrm>
            <a:off x="6324600" y="4626813"/>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topic echo /micro_ros_arduino_node_publisher</a:t>
            </a:r>
            <a:endParaRPr lang="fr-FR" sz="1100" dirty="0">
              <a:latin typeface="Consolas" panose="020B0609020204030204" pitchFamily="49" charset="0"/>
            </a:endParaRPr>
          </a:p>
        </p:txBody>
      </p:sp>
      <p:pic>
        <p:nvPicPr>
          <p:cNvPr id="5" name="Picture 4">
            <a:extLst>
              <a:ext uri="{FF2B5EF4-FFF2-40B4-BE49-F238E27FC236}">
                <a16:creationId xmlns:a16="http://schemas.microsoft.com/office/drawing/2014/main" id="{8F72ED84-3D4E-5EAE-8BB2-26A2A86C99A0}"/>
              </a:ext>
            </a:extLst>
          </p:cNvPr>
          <p:cNvPicPr>
            <a:picLocks noChangeAspect="1"/>
          </p:cNvPicPr>
          <p:nvPr/>
        </p:nvPicPr>
        <p:blipFill>
          <a:blip r:embed="rId3"/>
          <a:stretch>
            <a:fillRect/>
          </a:stretch>
        </p:blipFill>
        <p:spPr>
          <a:xfrm>
            <a:off x="2747153" y="4572000"/>
            <a:ext cx="2544793" cy="2286000"/>
          </a:xfrm>
          <a:prstGeom prst="rect">
            <a:avLst/>
          </a:prstGeom>
        </p:spPr>
      </p:pic>
      <p:pic>
        <p:nvPicPr>
          <p:cNvPr id="7" name="Picture 6">
            <a:extLst>
              <a:ext uri="{FF2B5EF4-FFF2-40B4-BE49-F238E27FC236}">
                <a16:creationId xmlns:a16="http://schemas.microsoft.com/office/drawing/2014/main" id="{B41157A9-23FC-36D6-289E-D0CCA9929D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5224" y="5060810"/>
            <a:ext cx="3005073" cy="1476581"/>
          </a:xfrm>
          <a:prstGeom prst="rect">
            <a:avLst/>
          </a:prstGeom>
        </p:spPr>
      </p:pic>
      <p:pic>
        <p:nvPicPr>
          <p:cNvPr id="8" name="Picture 7">
            <a:extLst>
              <a:ext uri="{FF2B5EF4-FFF2-40B4-BE49-F238E27FC236}">
                <a16:creationId xmlns:a16="http://schemas.microsoft.com/office/drawing/2014/main" id="{E0F9CAFE-4493-4694-89C5-D0DCA6C0EB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47265" y="2903324"/>
            <a:ext cx="3243211" cy="743054"/>
          </a:xfrm>
          <a:prstGeom prst="rect">
            <a:avLst/>
          </a:prstGeom>
        </p:spPr>
      </p:pic>
      <p:sp>
        <p:nvSpPr>
          <p:cNvPr id="10" name="Rectangle 3">
            <a:extLst>
              <a:ext uri="{FF2B5EF4-FFF2-40B4-BE49-F238E27FC236}">
                <a16:creationId xmlns:a16="http://schemas.microsoft.com/office/drawing/2014/main" id="{89D43D6D-CD33-0940-0FDB-2B59BFA645FD}"/>
              </a:ext>
            </a:extLst>
          </p:cNvPr>
          <p:cNvSpPr>
            <a:spLocks noChangeArrowheads="1"/>
          </p:cNvSpPr>
          <p:nvPr/>
        </p:nvSpPr>
        <p:spPr bwMode="auto">
          <a:xfrm>
            <a:off x="6096000" y="2426737"/>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2521609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F1D77-DFAF-7D91-CB78-E25F37237C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4F9636-00C8-8455-4A89-9C673CD3E531}"/>
              </a:ext>
            </a:extLst>
          </p:cNvPr>
          <p:cNvSpPr>
            <a:spLocks noGrp="1"/>
          </p:cNvSpPr>
          <p:nvPr>
            <p:ph sz="half" idx="1"/>
          </p:nvPr>
        </p:nvSpPr>
        <p:spPr>
          <a:xfrm>
            <a:off x="381000" y="1446302"/>
            <a:ext cx="5638800" cy="5164047"/>
          </a:xfrm>
        </p:spPr>
        <p:txBody>
          <a:bodyPr>
            <a:normAutofit fontScale="92500" lnSpcReduction="20000"/>
          </a:bodyPr>
          <a:lstStyle/>
          <a:p>
            <a:pPr marL="0" indent="0">
              <a:lnSpc>
                <a:spcPct val="150000"/>
              </a:lnSpc>
              <a:buNone/>
            </a:pPr>
            <a:r>
              <a:rPr lang="en-GB" sz="1900" dirty="0">
                <a:latin typeface="Nexa-Bold" panose="01000000000000000000" pitchFamily="2" charset="0"/>
              </a:rPr>
              <a:t>Why Use Micro-ROS?</a:t>
            </a:r>
          </a:p>
          <a:p>
            <a:pPr>
              <a:lnSpc>
                <a:spcPct val="150000"/>
              </a:lnSpc>
              <a:buFont typeface="Arial" panose="020B0604020202020204" pitchFamily="34" charset="0"/>
              <a:buChar char="•"/>
            </a:pPr>
            <a:r>
              <a:rPr lang="en-GB" sz="1600" b="1" dirty="0"/>
              <a:t>Bridges microcontrollers and ROS 2</a:t>
            </a:r>
            <a:r>
              <a:rPr lang="en-GB" sz="1600" dirty="0"/>
              <a:t> for enhanced functionality.</a:t>
            </a:r>
          </a:p>
          <a:p>
            <a:pPr>
              <a:lnSpc>
                <a:spcPct val="150000"/>
              </a:lnSpc>
              <a:buFont typeface="Arial" panose="020B0604020202020204" pitchFamily="34" charset="0"/>
              <a:buChar char="•"/>
            </a:pPr>
            <a:r>
              <a:rPr lang="en-GB" sz="1600" b="1" dirty="0"/>
              <a:t>Reduces power consumption</a:t>
            </a:r>
            <a:r>
              <a:rPr lang="en-GB" sz="1600" dirty="0"/>
              <a:t> compared to full ROS 2 nodes.</a:t>
            </a:r>
          </a:p>
          <a:p>
            <a:pPr>
              <a:lnSpc>
                <a:spcPct val="150000"/>
              </a:lnSpc>
              <a:buFont typeface="Arial" panose="020B0604020202020204" pitchFamily="34" charset="0"/>
              <a:buChar char="•"/>
            </a:pPr>
            <a:r>
              <a:rPr lang="en-GB" sz="1600" b="1" dirty="0"/>
              <a:t>Enables real-time control</a:t>
            </a:r>
            <a:r>
              <a:rPr lang="en-GB" sz="1600" dirty="0"/>
              <a:t> of actuators and sensors.</a:t>
            </a:r>
          </a:p>
          <a:p>
            <a:pPr>
              <a:lnSpc>
                <a:spcPct val="150000"/>
              </a:lnSpc>
              <a:buFont typeface="Arial" panose="020B0604020202020204" pitchFamily="34" charset="0"/>
              <a:buChar char="•"/>
            </a:pPr>
            <a:r>
              <a:rPr lang="en-GB" sz="1600" b="1" dirty="0"/>
              <a:t>Compatible with various embedded platforms</a:t>
            </a:r>
            <a:r>
              <a:rPr lang="en-GB" sz="1600" dirty="0"/>
              <a:t>, including STM32, ESP32, and Raspberry Pi Pico.</a:t>
            </a:r>
          </a:p>
          <a:p>
            <a:pPr marL="0" indent="0">
              <a:lnSpc>
                <a:spcPct val="150000"/>
              </a:lnSpc>
              <a:buNone/>
            </a:pPr>
            <a:r>
              <a:rPr lang="en-GB" sz="1600" b="1" dirty="0"/>
              <a:t>Common Applications:</a:t>
            </a:r>
            <a:endParaRPr lang="en-GB" sz="1600" dirty="0"/>
          </a:p>
          <a:p>
            <a:pPr>
              <a:lnSpc>
                <a:spcPct val="150000"/>
              </a:lnSpc>
              <a:buFont typeface="Arial" panose="020B0604020202020204" pitchFamily="34" charset="0"/>
              <a:buChar char="•"/>
            </a:pPr>
            <a:r>
              <a:rPr lang="en-GB" sz="1600" dirty="0"/>
              <a:t>Embedded robotic controllers.</a:t>
            </a:r>
          </a:p>
          <a:p>
            <a:pPr>
              <a:lnSpc>
                <a:spcPct val="150000"/>
              </a:lnSpc>
              <a:buFont typeface="Arial" panose="020B0604020202020204" pitchFamily="34" charset="0"/>
              <a:buChar char="•"/>
            </a:pPr>
            <a:r>
              <a:rPr lang="en-GB" sz="1600" dirty="0"/>
              <a:t>Autonomous vehicles and drones.</a:t>
            </a:r>
          </a:p>
          <a:p>
            <a:pPr>
              <a:lnSpc>
                <a:spcPct val="150000"/>
              </a:lnSpc>
              <a:buFont typeface="Arial" panose="020B0604020202020204" pitchFamily="34" charset="0"/>
              <a:buChar char="•"/>
            </a:pPr>
            <a:r>
              <a:rPr lang="en-GB" sz="1600" dirty="0"/>
              <a:t>IoT-based robotic systems.</a:t>
            </a:r>
          </a:p>
          <a:p>
            <a:pPr>
              <a:lnSpc>
                <a:spcPct val="150000"/>
              </a:lnSpc>
              <a:buFont typeface="Arial" panose="020B0604020202020204" pitchFamily="34" charset="0"/>
              <a:buChar char="•"/>
            </a:pPr>
            <a:r>
              <a:rPr lang="en-GB" sz="1600" dirty="0"/>
              <a:t>Industrial automation and smart sensors.</a:t>
            </a:r>
          </a:p>
        </p:txBody>
      </p:sp>
      <p:sp>
        <p:nvSpPr>
          <p:cNvPr id="4" name="Title 3">
            <a:extLst>
              <a:ext uri="{FF2B5EF4-FFF2-40B4-BE49-F238E27FC236}">
                <a16:creationId xmlns:a16="http://schemas.microsoft.com/office/drawing/2014/main" id="{89213662-0F9D-859D-86A5-AB1C01125813}"/>
              </a:ext>
            </a:extLst>
          </p:cNvPr>
          <p:cNvSpPr>
            <a:spLocks noGrp="1"/>
          </p:cNvSpPr>
          <p:nvPr>
            <p:ph type="title"/>
          </p:nvPr>
        </p:nvSpPr>
        <p:spPr>
          <a:xfrm>
            <a:off x="1679381" y="120739"/>
            <a:ext cx="8160426" cy="1325563"/>
          </a:xfrm>
        </p:spPr>
        <p:txBody>
          <a:bodyPr/>
          <a:lstStyle/>
          <a:p>
            <a:r>
              <a:rPr lang="en-GB" dirty="0"/>
              <a:t>Micro-ROS: Introduction</a:t>
            </a:r>
          </a:p>
        </p:txBody>
      </p:sp>
      <p:pic>
        <p:nvPicPr>
          <p:cNvPr id="7" name="Content Placeholder 6">
            <a:extLst>
              <a:ext uri="{FF2B5EF4-FFF2-40B4-BE49-F238E27FC236}">
                <a16:creationId xmlns:a16="http://schemas.microsoft.com/office/drawing/2014/main" id="{D9831BE5-AD48-B9E9-144D-AD30D280ADD7}"/>
              </a:ext>
            </a:extLst>
          </p:cNvPr>
          <p:cNvPicPr>
            <a:picLocks noGrp="1" noChangeAspect="1"/>
          </p:cNvPicPr>
          <p:nvPr>
            <p:ph sz="half" idx="2"/>
          </p:nvPr>
        </p:nvPicPr>
        <p:blipFill>
          <a:blip r:embed="rId2"/>
          <a:stretch>
            <a:fillRect/>
          </a:stretch>
        </p:blipFill>
        <p:spPr>
          <a:xfrm>
            <a:off x="6172202" y="2114550"/>
            <a:ext cx="5821089" cy="3777591"/>
          </a:xfrm>
          <a:prstGeom prst="rect">
            <a:avLst/>
          </a:prstGeom>
        </p:spPr>
      </p:pic>
    </p:spTree>
    <p:extLst>
      <p:ext uri="{BB962C8B-B14F-4D97-AF65-F5344CB8AC3E}">
        <p14:creationId xmlns:p14="http://schemas.microsoft.com/office/powerpoint/2010/main" val="19836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CB77D-B19E-75C6-15FB-647998DDA7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2293D-E70C-057D-DE68-09DEEDF40DA4}"/>
              </a:ext>
            </a:extLst>
          </p:cNvPr>
          <p:cNvSpPr>
            <a:spLocks noGrp="1"/>
          </p:cNvSpPr>
          <p:nvPr>
            <p:ph type="ctrTitle"/>
          </p:nvPr>
        </p:nvSpPr>
        <p:spPr/>
        <p:txBody>
          <a:bodyPr>
            <a:normAutofit fontScale="90000"/>
          </a:bodyPr>
          <a:lstStyle/>
          <a:p>
            <a:r>
              <a:rPr lang="en-GB" sz="3600" dirty="0"/>
              <a:t>Micro-ROS Serial Communication</a:t>
            </a:r>
            <a:endParaRPr lang="en-US" sz="3600" dirty="0"/>
          </a:p>
        </p:txBody>
      </p:sp>
      <p:sp>
        <p:nvSpPr>
          <p:cNvPr id="3" name="Subtitle 2">
            <a:extLst>
              <a:ext uri="{FF2B5EF4-FFF2-40B4-BE49-F238E27FC236}">
                <a16:creationId xmlns:a16="http://schemas.microsoft.com/office/drawing/2014/main" id="{B6BA2766-841D-14B5-095D-6140757FA597}"/>
              </a:ext>
            </a:extLst>
          </p:cNvPr>
          <p:cNvSpPr>
            <a:spLocks noGrp="1"/>
          </p:cNvSpPr>
          <p:nvPr>
            <p:ph type="subTitle" idx="1"/>
          </p:nvPr>
        </p:nvSpPr>
        <p:spPr/>
        <p:txBody>
          <a:bodyPr/>
          <a:lstStyle/>
          <a:p>
            <a:r>
              <a:rPr lang="en-US" dirty="0"/>
              <a:t>Activity 1.2: Publisher w/reconnection</a:t>
            </a:r>
          </a:p>
        </p:txBody>
      </p:sp>
    </p:spTree>
    <p:extLst>
      <p:ext uri="{BB962C8B-B14F-4D97-AF65-F5344CB8AC3E}">
        <p14:creationId xmlns:p14="http://schemas.microsoft.com/office/powerpoint/2010/main" val="3793965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15668-46CB-CF38-4576-2862282082E6}"/>
              </a:ext>
            </a:extLst>
          </p:cNvPr>
          <p:cNvSpPr>
            <a:spLocks noGrp="1"/>
          </p:cNvSpPr>
          <p:nvPr>
            <p:ph sz="half" idx="1"/>
          </p:nvPr>
        </p:nvSpPr>
        <p:spPr/>
        <p:txBody>
          <a:bodyPr>
            <a:normAutofit/>
          </a:bodyPr>
          <a:lstStyle/>
          <a:p>
            <a:pPr marL="0" indent="0">
              <a:lnSpc>
                <a:spcPct val="150000"/>
              </a:lnSpc>
              <a:buNone/>
            </a:pPr>
            <a:r>
              <a:rPr lang="en-GB" sz="1800" dirty="0">
                <a:latin typeface="Nexa-Bold" panose="01000000000000000000" pitchFamily="2" charset="0"/>
              </a:rPr>
              <a:t>Introduction</a:t>
            </a:r>
          </a:p>
          <a:p>
            <a:pPr>
              <a:lnSpc>
                <a:spcPct val="150000"/>
              </a:lnSpc>
            </a:pPr>
            <a:r>
              <a:rPr lang="en-GB" sz="1600" dirty="0"/>
              <a:t>In the previous activity a simple publisher was declared.</a:t>
            </a:r>
          </a:p>
          <a:p>
            <a:pPr>
              <a:lnSpc>
                <a:spcPct val="150000"/>
              </a:lnSpc>
            </a:pPr>
            <a:r>
              <a:rPr lang="en-GB" sz="1600" dirty="0"/>
              <a:t>When initialising the communication with the agent a delay() function was used to wait for the agent to be available </a:t>
            </a:r>
          </a:p>
        </p:txBody>
      </p:sp>
      <p:sp>
        <p:nvSpPr>
          <p:cNvPr id="3" name="Content Placeholder 2">
            <a:extLst>
              <a:ext uri="{FF2B5EF4-FFF2-40B4-BE49-F238E27FC236}">
                <a16:creationId xmlns:a16="http://schemas.microsoft.com/office/drawing/2014/main" id="{298AE768-71B7-7E4E-F63D-0185222154DB}"/>
              </a:ext>
            </a:extLst>
          </p:cNvPr>
          <p:cNvSpPr>
            <a:spLocks noGrp="1"/>
          </p:cNvSpPr>
          <p:nvPr>
            <p:ph sz="half" idx="2"/>
          </p:nvPr>
        </p:nvSpPr>
        <p:spPr/>
        <p:txBody>
          <a:bodyPr/>
          <a:lstStyle/>
          <a:p>
            <a:pPr>
              <a:lnSpc>
                <a:spcPct val="150000"/>
              </a:lnSpc>
            </a:pPr>
            <a:r>
              <a:rPr lang="en-GB" sz="1600" dirty="0"/>
              <a:t>If no agent was available during that time, the user had to restart the microcontroller </a:t>
            </a:r>
            <a:r>
              <a:rPr lang="en-GB" sz="1600" b="1" dirty="0"/>
              <a:t>after</a:t>
            </a:r>
            <a:r>
              <a:rPr lang="en-GB" sz="1600" dirty="0"/>
              <a:t> the agent had been started on the host computer.</a:t>
            </a:r>
          </a:p>
          <a:p>
            <a:pPr>
              <a:lnSpc>
                <a:spcPct val="150000"/>
              </a:lnSpc>
            </a:pPr>
            <a:r>
              <a:rPr lang="en-GB" sz="1600" dirty="0"/>
              <a:t>Usually a restart from </a:t>
            </a:r>
            <a:r>
              <a:rPr lang="en-GB" sz="1600" dirty="0" err="1"/>
              <a:t>themicrocontroller</a:t>
            </a:r>
            <a:r>
              <a:rPr lang="en-GB" sz="1600" dirty="0"/>
              <a:t>, is not recommended when working with robots. </a:t>
            </a:r>
          </a:p>
          <a:p>
            <a:pPr>
              <a:lnSpc>
                <a:spcPct val="150000"/>
              </a:lnSpc>
            </a:pPr>
            <a:r>
              <a:rPr lang="en-GB" sz="1600" dirty="0"/>
              <a:t>A reconnection function is required.</a:t>
            </a:r>
          </a:p>
        </p:txBody>
      </p:sp>
      <p:sp>
        <p:nvSpPr>
          <p:cNvPr id="4" name="Title 3">
            <a:extLst>
              <a:ext uri="{FF2B5EF4-FFF2-40B4-BE49-F238E27FC236}">
                <a16:creationId xmlns:a16="http://schemas.microsoft.com/office/drawing/2014/main" id="{11DF689E-1336-A265-EE32-2A830B209195}"/>
              </a:ext>
            </a:extLst>
          </p:cNvPr>
          <p:cNvSpPr>
            <a:spLocks noGrp="1"/>
          </p:cNvSpPr>
          <p:nvPr>
            <p:ph type="title"/>
          </p:nvPr>
        </p:nvSpPr>
        <p:spPr/>
        <p:txBody>
          <a:bodyPr/>
          <a:lstStyle/>
          <a:p>
            <a:r>
              <a:rPr lang="en-GB" dirty="0"/>
              <a:t>Activity 1.2</a:t>
            </a:r>
          </a:p>
        </p:txBody>
      </p:sp>
      <p:sp>
        <p:nvSpPr>
          <p:cNvPr id="5" name="Content Placeholder 1">
            <a:extLst>
              <a:ext uri="{FF2B5EF4-FFF2-40B4-BE49-F238E27FC236}">
                <a16:creationId xmlns:a16="http://schemas.microsoft.com/office/drawing/2014/main" id="{A9038E02-12C3-9216-9EE0-386FD56628B6}"/>
              </a:ext>
            </a:extLst>
          </p:cNvPr>
          <p:cNvSpPr txBox="1">
            <a:spLocks/>
          </p:cNvSpPr>
          <p:nvPr/>
        </p:nvSpPr>
        <p:spPr>
          <a:xfrm>
            <a:off x="139700" y="4679860"/>
            <a:ext cx="5880100" cy="1876426"/>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GB" sz="1050" dirty="0">
                <a:solidFill>
                  <a:srgbClr val="0CA1A6"/>
                </a:solidFill>
                <a:latin typeface="Consolas" panose="020B0609020204030204" pitchFamily="49" charset="0"/>
              </a:rPr>
              <a:t>void</a:t>
            </a:r>
            <a:r>
              <a:rPr lang="en-GB" sz="1050" dirty="0">
                <a:solidFill>
                  <a:srgbClr val="DAE3E3"/>
                </a:solidFill>
                <a:latin typeface="Consolas" panose="020B0609020204030204" pitchFamily="49" charset="0"/>
              </a:rPr>
              <a:t> </a:t>
            </a:r>
            <a:r>
              <a:rPr lang="en-GB" sz="1050" dirty="0">
                <a:solidFill>
                  <a:srgbClr val="F39C12"/>
                </a:solidFill>
                <a:latin typeface="Consolas" panose="020B0609020204030204" pitchFamily="49" charset="0"/>
              </a:rPr>
              <a:t>setup</a:t>
            </a:r>
            <a:r>
              <a:rPr lang="en-GB" sz="1050" dirty="0">
                <a:solidFill>
                  <a:srgbClr val="DAE3E3"/>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GB" sz="1050" dirty="0">
                <a:solidFill>
                  <a:srgbClr val="7F8C8D"/>
                </a:solidFill>
                <a:latin typeface="Consolas" panose="020B0609020204030204" pitchFamily="49" charset="0"/>
              </a:rPr>
              <a:t>  // Initializes communication between ESP32 and the ROS 2 agent (Serial).</a:t>
            </a:r>
            <a:endParaRPr lang="en-GB" sz="1050" dirty="0">
              <a:solidFill>
                <a:srgbClr val="DAE3E3"/>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r>
              <a:rPr lang="en-GB" sz="1050" dirty="0" err="1">
                <a:solidFill>
                  <a:srgbClr val="F39C12"/>
                </a:solidFill>
                <a:latin typeface="Consolas" panose="020B0609020204030204" pitchFamily="49" charset="0"/>
              </a:rPr>
              <a:t>set_microros_transports</a:t>
            </a: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GB" sz="1050" dirty="0">
                <a:solidFill>
                  <a:srgbClr val="7F8C8D"/>
                </a:solidFill>
                <a:highlight>
                  <a:srgbClr val="000080"/>
                </a:highlight>
                <a:latin typeface="Consolas" panose="020B0609020204030204" pitchFamily="49" charset="0"/>
              </a:rPr>
              <a:t>  //Connection delay (waiting for agent to be available)</a:t>
            </a:r>
            <a:endParaRPr lang="en-GB" sz="1050" dirty="0">
              <a:solidFill>
                <a:srgbClr val="DAE3E3"/>
              </a:solidFill>
              <a:highlight>
                <a:srgbClr val="000080"/>
              </a:highlight>
              <a:latin typeface="Consolas" panose="020B0609020204030204" pitchFamily="49" charset="0"/>
            </a:endParaRPr>
          </a:p>
          <a:p>
            <a:pPr marL="0" indent="0">
              <a:lnSpc>
                <a:spcPct val="120000"/>
              </a:lnSpc>
              <a:spcBef>
                <a:spcPts val="0"/>
              </a:spcBef>
              <a:buFont typeface="Arial" panose="020B0604020202020204" pitchFamily="34" charset="0"/>
              <a:buNone/>
            </a:pPr>
            <a:r>
              <a:rPr lang="en-GB" sz="1050" dirty="0">
                <a:solidFill>
                  <a:srgbClr val="DAE3E3"/>
                </a:solidFill>
                <a:highlight>
                  <a:srgbClr val="000080"/>
                </a:highlight>
                <a:latin typeface="Consolas" panose="020B0609020204030204" pitchFamily="49" charset="0"/>
              </a:rPr>
              <a:t>  </a:t>
            </a:r>
            <a:r>
              <a:rPr lang="en-GB" sz="1050" dirty="0">
                <a:solidFill>
                  <a:srgbClr val="F39C12"/>
                </a:solidFill>
                <a:highlight>
                  <a:srgbClr val="000080"/>
                </a:highlight>
                <a:latin typeface="Consolas" panose="020B0609020204030204" pitchFamily="49" charset="0"/>
              </a:rPr>
              <a:t>delay</a:t>
            </a:r>
            <a:r>
              <a:rPr lang="en-GB" sz="1050" dirty="0">
                <a:solidFill>
                  <a:srgbClr val="DAE3E3"/>
                </a:solidFill>
                <a:highlight>
                  <a:srgbClr val="000080"/>
                </a:highlight>
                <a:latin typeface="Consolas" panose="020B0609020204030204" pitchFamily="49" charset="0"/>
              </a:rPr>
              <a:t>(</a:t>
            </a:r>
            <a:r>
              <a:rPr lang="en-GB" sz="1050" dirty="0">
                <a:solidFill>
                  <a:srgbClr val="7FCBCD"/>
                </a:solidFill>
                <a:highlight>
                  <a:srgbClr val="000080"/>
                </a:highlight>
                <a:latin typeface="Consolas" panose="020B0609020204030204" pitchFamily="49" charset="0"/>
              </a:rPr>
              <a:t>2000</a:t>
            </a:r>
            <a:r>
              <a:rPr lang="en-GB" sz="1050" dirty="0">
                <a:solidFill>
                  <a:srgbClr val="DAE3E3"/>
                </a:solidFill>
                <a:highlight>
                  <a:srgbClr val="000080"/>
                </a:highlight>
                <a:latin typeface="Consolas" panose="020B0609020204030204" pitchFamily="49" charset="0"/>
              </a:rPr>
              <a:t>);</a:t>
            </a:r>
            <a:br>
              <a:rPr lang="en-GB" sz="1050" dirty="0">
                <a:solidFill>
                  <a:srgbClr val="DAE3E3"/>
                </a:solidFill>
                <a:latin typeface="Consolas" panose="020B0609020204030204" pitchFamily="49" charset="0"/>
              </a:rPr>
            </a:br>
            <a:r>
              <a:rPr lang="en-GB" sz="1050" dirty="0">
                <a:solidFill>
                  <a:srgbClr val="DAE3E3"/>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GB" sz="1050" dirty="0">
                <a:solidFill>
                  <a:srgbClr val="DAE3E3"/>
                </a:solidFill>
                <a:latin typeface="Consolas" panose="020B0609020204030204" pitchFamily="49" charset="0"/>
              </a:rPr>
              <a:t>}</a:t>
            </a:r>
          </a:p>
        </p:txBody>
      </p:sp>
    </p:spTree>
    <p:extLst>
      <p:ext uri="{BB962C8B-B14F-4D97-AF65-F5344CB8AC3E}">
        <p14:creationId xmlns:p14="http://schemas.microsoft.com/office/powerpoint/2010/main" val="2369882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6B9D61-0895-9655-E75F-D56097AA345E}"/>
              </a:ext>
            </a:extLst>
          </p:cNvPr>
          <p:cNvSpPr>
            <a:spLocks noGrp="1"/>
          </p:cNvSpPr>
          <p:nvPr>
            <p:ph sz="half" idx="1"/>
          </p:nvPr>
        </p:nvSpPr>
        <p:spPr>
          <a:xfrm>
            <a:off x="0" y="1325563"/>
            <a:ext cx="6858001" cy="5532437"/>
          </a:xfrm>
        </p:spPr>
        <p:txBody>
          <a:bodyPr>
            <a:noAutofit/>
          </a:bodyPr>
          <a:lstStyle/>
          <a:p>
            <a:pPr marL="0" indent="0">
              <a:lnSpc>
                <a:spcPct val="170000"/>
              </a:lnSpc>
              <a:buNone/>
            </a:pPr>
            <a:r>
              <a:rPr lang="en-GB" sz="1600" dirty="0">
                <a:latin typeface="Nexa-Bold" panose="01000000000000000000" pitchFamily="2" charset="0"/>
              </a:rPr>
              <a:t>Reconnection state machine</a:t>
            </a:r>
            <a:endParaRPr lang="en-GB" sz="1600" dirty="0"/>
          </a:p>
          <a:p>
            <a:pPr>
              <a:lnSpc>
                <a:spcPct val="170000"/>
              </a:lnSpc>
            </a:pPr>
            <a:r>
              <a:rPr lang="en-GB" sz="1400" dirty="0"/>
              <a:t> The reconnection function is made using a state machine.</a:t>
            </a:r>
          </a:p>
          <a:p>
            <a:pPr>
              <a:lnSpc>
                <a:spcPct val="170000"/>
              </a:lnSpc>
            </a:pPr>
            <a:r>
              <a:rPr lang="en-GB" sz="1400" dirty="0"/>
              <a:t>The machine, uses the ping function to verify if an agent is running on the host computer (waiting for a connection).</a:t>
            </a:r>
          </a:p>
          <a:p>
            <a:pPr>
              <a:lnSpc>
                <a:spcPct val="170000"/>
              </a:lnSpc>
            </a:pPr>
            <a:r>
              <a:rPr lang="en-GB" sz="1400" dirty="0"/>
              <a:t>If an agent is detected, the program initialises the “entities” required by micro-</a:t>
            </a:r>
            <a:r>
              <a:rPr lang="en-GB" sz="1400" dirty="0" err="1"/>
              <a:t>ros</a:t>
            </a:r>
            <a:r>
              <a:rPr lang="en-GB" sz="1400" dirty="0"/>
              <a:t> to communicate i.e., supports, executors, and handlers.</a:t>
            </a:r>
          </a:p>
          <a:p>
            <a:pPr>
              <a:lnSpc>
                <a:spcPct val="170000"/>
              </a:lnSpc>
            </a:pPr>
            <a:r>
              <a:rPr lang="en-GB" sz="1400" dirty="0"/>
              <a:t>If an error occurs during the creation, the program destroys the created entities.</a:t>
            </a:r>
          </a:p>
          <a:p>
            <a:pPr>
              <a:lnSpc>
                <a:spcPct val="170000"/>
              </a:lnSpc>
            </a:pPr>
            <a:r>
              <a:rPr lang="en-GB" sz="1400" dirty="0"/>
              <a:t>If there is no error, the executor starts spinning and pinging the host to verify if the agent is still available.</a:t>
            </a:r>
          </a:p>
          <a:p>
            <a:pPr>
              <a:lnSpc>
                <a:spcPct val="170000"/>
              </a:lnSpc>
            </a:pPr>
            <a:r>
              <a:rPr lang="en-GB" sz="1400" dirty="0"/>
              <a:t>If the agent gets disconnected, the entities get destroyed, and the agent continues waiting for the agent to get connected again.</a:t>
            </a:r>
          </a:p>
        </p:txBody>
      </p:sp>
      <p:pic>
        <p:nvPicPr>
          <p:cNvPr id="5" name="Content Placeholder 4">
            <a:extLst>
              <a:ext uri="{FF2B5EF4-FFF2-40B4-BE49-F238E27FC236}">
                <a16:creationId xmlns:a16="http://schemas.microsoft.com/office/drawing/2014/main" id="{3E2B8BBD-C5A2-D4C1-A876-F23ACB614ACF}"/>
              </a:ext>
            </a:extLst>
          </p:cNvPr>
          <p:cNvPicPr>
            <a:picLocks noGrp="1" noChangeAspect="1"/>
          </p:cNvPicPr>
          <p:nvPr>
            <p:ph sz="half" idx="2"/>
          </p:nvPr>
        </p:nvPicPr>
        <p:blipFill>
          <a:blip r:embed="rId2"/>
          <a:stretch>
            <a:fillRect/>
          </a:stretch>
        </p:blipFill>
        <p:spPr>
          <a:xfrm>
            <a:off x="6546402" y="1526426"/>
            <a:ext cx="5426524" cy="4911636"/>
          </a:xfrm>
          <a:prstGeom prst="rect">
            <a:avLst/>
          </a:prstGeom>
        </p:spPr>
      </p:pic>
      <p:sp>
        <p:nvSpPr>
          <p:cNvPr id="4" name="Title 3">
            <a:extLst>
              <a:ext uri="{FF2B5EF4-FFF2-40B4-BE49-F238E27FC236}">
                <a16:creationId xmlns:a16="http://schemas.microsoft.com/office/drawing/2014/main" id="{DB2E2D89-B968-A328-B649-900E2973A0B2}"/>
              </a:ext>
            </a:extLst>
          </p:cNvPr>
          <p:cNvSpPr>
            <a:spLocks noGrp="1"/>
          </p:cNvSpPr>
          <p:nvPr>
            <p:ph type="title"/>
          </p:nvPr>
        </p:nvSpPr>
        <p:spPr/>
        <p:txBody>
          <a:bodyPr/>
          <a:lstStyle/>
          <a:p>
            <a:r>
              <a:rPr lang="en-GB" dirty="0"/>
              <a:t>Activity 1.2</a:t>
            </a:r>
          </a:p>
        </p:txBody>
      </p:sp>
    </p:spTree>
    <p:extLst>
      <p:ext uri="{BB962C8B-B14F-4D97-AF65-F5344CB8AC3E}">
        <p14:creationId xmlns:p14="http://schemas.microsoft.com/office/powerpoint/2010/main" val="906126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D474B-D0AB-D630-E57B-449F98C6F62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83BBF-CEA2-8C93-DB90-8FB1F6FABDD0}"/>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Instructions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or Arduino Due</a:t>
            </a:r>
          </a:p>
          <a:p>
            <a:pPr lvl="1">
              <a:lnSpc>
                <a:spcPct val="150000"/>
              </a:lnSpc>
            </a:pPr>
            <a:r>
              <a:rPr lang="en-GB" sz="1600" dirty="0"/>
              <a:t>For ESP32 select ESP32 Arduino &gt; DOIT ESP32 DEVKIT V1</a:t>
            </a:r>
          </a:p>
          <a:p>
            <a:pPr>
              <a:lnSpc>
                <a:spcPct val="150000"/>
              </a:lnSpc>
            </a:pPr>
            <a:r>
              <a:rPr lang="en-GB" sz="1600" dirty="0"/>
              <a:t>Open the previous Activity and modify it according to the following slides. Modifications are highlighted in Black.</a:t>
            </a:r>
          </a:p>
          <a:p>
            <a:pPr>
              <a:lnSpc>
                <a:spcPct val="150000"/>
              </a:lnSpc>
            </a:pPr>
            <a:r>
              <a:rPr lang="en-GB" sz="1600" dirty="0"/>
              <a:t>For this activity, no LED on Pin 22 is required</a:t>
            </a: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667195C8-E0E5-F8C2-42C4-10C47D9D0551}"/>
              </a:ext>
            </a:extLst>
          </p:cNvPr>
          <p:cNvSpPr>
            <a:spLocks noGrp="1"/>
          </p:cNvSpPr>
          <p:nvPr>
            <p:ph type="title"/>
          </p:nvPr>
        </p:nvSpPr>
        <p:spPr/>
        <p:txBody>
          <a:bodyPr/>
          <a:lstStyle/>
          <a:p>
            <a:r>
              <a:rPr lang="en-GB" dirty="0"/>
              <a:t>Activity 1.2</a:t>
            </a:r>
          </a:p>
        </p:txBody>
      </p:sp>
      <p:sp>
        <p:nvSpPr>
          <p:cNvPr id="9" name="Content Placeholder 8">
            <a:extLst>
              <a:ext uri="{FF2B5EF4-FFF2-40B4-BE49-F238E27FC236}">
                <a16:creationId xmlns:a16="http://schemas.microsoft.com/office/drawing/2014/main" id="{0F26C51D-4358-57C9-1E44-DAB62C4C8FC0}"/>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marL="0" indent="0">
              <a:lnSpc>
                <a:spcPct val="150000"/>
              </a:lnSpc>
              <a:buNone/>
            </a:pPr>
            <a:endParaRPr lang="en-GB" sz="1400" dirty="0"/>
          </a:p>
          <a:p>
            <a:endParaRPr lang="en-GB" dirty="0"/>
          </a:p>
        </p:txBody>
      </p:sp>
      <p:pic>
        <p:nvPicPr>
          <p:cNvPr id="10" name="Content Placeholder 5">
            <a:extLst>
              <a:ext uri="{FF2B5EF4-FFF2-40B4-BE49-F238E27FC236}">
                <a16:creationId xmlns:a16="http://schemas.microsoft.com/office/drawing/2014/main" id="{A09F7530-4B6B-FD3C-DDDC-ACA36ED4AD6B}"/>
              </a:ext>
            </a:extLst>
          </p:cNvPr>
          <p:cNvPicPr>
            <a:picLocks noChangeAspect="1"/>
          </p:cNvPicPr>
          <p:nvPr/>
        </p:nvPicPr>
        <p:blipFill>
          <a:blip r:embed="rId2"/>
          <a:stretch>
            <a:fillRect/>
          </a:stretch>
        </p:blipFill>
        <p:spPr>
          <a:xfrm>
            <a:off x="6096000" y="2181225"/>
            <a:ext cx="5974186" cy="3363737"/>
          </a:xfrm>
          <a:prstGeom prst="rect">
            <a:avLst/>
          </a:prstGeom>
        </p:spPr>
      </p:pic>
    </p:spTree>
    <p:extLst>
      <p:ext uri="{BB962C8B-B14F-4D97-AF65-F5344CB8AC3E}">
        <p14:creationId xmlns:p14="http://schemas.microsoft.com/office/powerpoint/2010/main" val="3898948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5310-529F-291F-02B6-6826106898C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A856-1E5B-CF75-3447-72B26D3BC08B}"/>
              </a:ext>
            </a:extLst>
          </p:cNvPr>
          <p:cNvSpPr>
            <a:spLocks noGrp="1"/>
          </p:cNvSpPr>
          <p:nvPr>
            <p:ph sz="half" idx="1"/>
          </p:nvPr>
        </p:nvSpPr>
        <p:spPr>
          <a:xfrm>
            <a:off x="-1" y="1446302"/>
            <a:ext cx="5953125" cy="5411698"/>
          </a:xfrm>
          <a:solidFill>
            <a:schemeClr val="tx2">
              <a:lumMod val="50000"/>
            </a:schemeClr>
          </a:solidFill>
        </p:spPr>
        <p:txBody>
          <a:bodyPr>
            <a:noAutofit/>
          </a:bodyPr>
          <a:lstStyle/>
          <a:p>
            <a:pPr marL="0" indent="0">
              <a:lnSpc>
                <a:spcPct val="100000"/>
              </a:lnSpc>
              <a:spcBef>
                <a:spcPts val="0"/>
              </a:spcBef>
              <a:buNone/>
            </a:pPr>
            <a:r>
              <a:rPr lang="en-GB" sz="1050" b="0" dirty="0">
                <a:solidFill>
                  <a:srgbClr val="7F8C8D"/>
                </a:solidFill>
                <a:effectLst/>
                <a:latin typeface="Consolas" panose="020B0609020204030204" pitchFamily="49" charset="0"/>
              </a:rPr>
              <a:t>// Include Libraries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micro_ros_arduino.h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a:t>
            </a:r>
            <a:r>
              <a:rPr lang="en-GB" sz="1050" b="0" dirty="0" err="1">
                <a:solidFill>
                  <a:srgbClr val="7F8C8D"/>
                </a:solidFill>
                <a:effectLst/>
                <a:latin typeface="Consolas" panose="020B0609020204030204" pitchFamily="49" charset="0"/>
              </a:rPr>
              <a:t>ros</a:t>
            </a:r>
            <a:r>
              <a:rPr lang="en-GB" sz="1050" b="0" dirty="0">
                <a:solidFill>
                  <a:srgbClr val="7F8C8D"/>
                </a:solidFill>
                <a:effectLst/>
                <a:latin typeface="Consolas" panose="020B0609020204030204" pitchFamily="49" charset="0"/>
              </a:rPr>
              <a:t>-</a:t>
            </a:r>
            <a:r>
              <a:rPr lang="en-GB" sz="1050" b="0" dirty="0" err="1">
                <a:solidFill>
                  <a:srgbClr val="7F8C8D"/>
                </a:solidFill>
                <a:effectLst/>
                <a:latin typeface="Consolas" panose="020B0609020204030204" pitchFamily="49" charset="0"/>
              </a:rPr>
              <a:t>arduino</a:t>
            </a:r>
            <a:r>
              <a:rPr lang="en-GB" sz="1050" b="0" dirty="0">
                <a:solidFill>
                  <a:srgbClr val="7F8C8D"/>
                </a:solidFill>
                <a:effectLst/>
                <a:latin typeface="Consolas" panose="020B0609020204030204" pitchFamily="49" charset="0"/>
              </a:rPr>
              <a:t> library</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rcl.h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//Core ROS 2 Client Library (RCL) for node management.</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error_handling.h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//Error handling utilities for Micro-ROS.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rclc</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rclc.h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//Micro-ROS Client library for embedded devices.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rclc</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executor.h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//Micro-ROS Executor to manage callbacks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&lt;std_msgs/</a:t>
            </a:r>
            <a:r>
              <a:rPr lang="en-GB" sz="1050" b="0" dirty="0" err="1">
                <a:solidFill>
                  <a:srgbClr val="7FCBCD"/>
                </a:solidFill>
                <a:effectLst/>
                <a:latin typeface="Consolas" panose="020B0609020204030204" pitchFamily="49" charset="0"/>
              </a:rPr>
              <a:t>msg</a:t>
            </a:r>
            <a:r>
              <a:rPr lang="en-GB" sz="1050" b="0" dirty="0">
                <a:solidFill>
                  <a:srgbClr val="7FCBCD"/>
                </a:solidFill>
                <a:effectLst/>
                <a:latin typeface="Consolas" panose="020B0609020204030204" pitchFamily="49" charset="0"/>
              </a:rPr>
              <a:t>/int32.h&gt;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//Predefined ROS 2 message type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stdio.h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//Standard I/O library for debugging.</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nodes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rcl_node_t</a:t>
            </a:r>
            <a:r>
              <a:rPr lang="en-GB" sz="1050" b="0" dirty="0">
                <a:solidFill>
                  <a:srgbClr val="DAE3E3"/>
                </a:solidFill>
                <a:effectLst/>
                <a:latin typeface="Consolas" panose="020B0609020204030204" pitchFamily="49" charset="0"/>
              </a:rPr>
              <a:t> node;</a:t>
            </a:r>
            <a:r>
              <a:rPr lang="en-GB" sz="1050" b="0" dirty="0">
                <a:solidFill>
                  <a:srgbClr val="7F8C8D"/>
                </a:solidFill>
                <a:effectLst/>
                <a:latin typeface="Consolas" panose="020B0609020204030204" pitchFamily="49" charset="0"/>
              </a:rPr>
              <a:t>            //Represents a ROS 2 Node running on the microcontroller.</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//Instantiate executor and its support classes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rclc_executor_t</a:t>
            </a:r>
            <a:r>
              <a:rPr lang="en-GB" sz="1050" b="0" dirty="0">
                <a:solidFill>
                  <a:srgbClr val="DAE3E3"/>
                </a:solidFill>
                <a:effectLst/>
                <a:latin typeface="Consolas" panose="020B0609020204030204" pitchFamily="49" charset="0"/>
              </a:rPr>
              <a:t> executor;</a:t>
            </a:r>
            <a:r>
              <a:rPr lang="en-GB" sz="1050" b="0" dirty="0">
                <a:solidFill>
                  <a:srgbClr val="7F8C8D"/>
                </a:solidFill>
                <a:effectLst/>
                <a:latin typeface="Consolas" panose="020B0609020204030204" pitchFamily="49" charset="0"/>
              </a:rPr>
              <a:t>   //Manages task execution (timers, callbacks, etc.).</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rclc_support_t</a:t>
            </a:r>
            <a:r>
              <a:rPr lang="en-GB" sz="1050" b="0" dirty="0">
                <a:solidFill>
                  <a:srgbClr val="DAE3E3"/>
                </a:solidFill>
                <a:effectLst/>
                <a:latin typeface="Consolas" panose="020B0609020204030204" pitchFamily="49" charset="0"/>
              </a:rPr>
              <a:t> support;</a:t>
            </a:r>
            <a:r>
              <a:rPr lang="en-GB" sz="1050" b="0" dirty="0">
                <a:solidFill>
                  <a:srgbClr val="7F8C8D"/>
                </a:solidFill>
                <a:effectLst/>
                <a:latin typeface="Consolas" panose="020B0609020204030204" pitchFamily="49" charset="0"/>
              </a:rPr>
              <a:t>     //Handles initialization &amp; communication setup.</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rcl_allocator_t</a:t>
            </a:r>
            <a:r>
              <a:rPr lang="en-GB" sz="1050" b="0" dirty="0">
                <a:solidFill>
                  <a:srgbClr val="DAE3E3"/>
                </a:solidFill>
                <a:effectLst/>
                <a:latin typeface="Consolas" panose="020B0609020204030204" pitchFamily="49" charset="0"/>
              </a:rPr>
              <a:t> allocator;</a:t>
            </a:r>
            <a:r>
              <a:rPr lang="en-GB" sz="1050" b="0" dirty="0">
                <a:solidFill>
                  <a:srgbClr val="7F8C8D"/>
                </a:solidFill>
                <a:effectLst/>
                <a:latin typeface="Consolas" panose="020B0609020204030204" pitchFamily="49" charset="0"/>
              </a:rPr>
              <a:t>  //Manages memory allocation.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Publishers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rcl_publisher_t</a:t>
            </a:r>
            <a:r>
              <a:rPr lang="en-GB" sz="1050" b="0" dirty="0">
                <a:solidFill>
                  <a:srgbClr val="DAE3E3"/>
                </a:solidFill>
                <a:effectLst/>
                <a:latin typeface="Consolas" panose="020B0609020204030204" pitchFamily="49" charset="0"/>
              </a:rPr>
              <a:t> publisher;</a:t>
            </a:r>
            <a:r>
              <a:rPr lang="en-GB" sz="1050" b="0" dirty="0">
                <a:solidFill>
                  <a:srgbClr val="7F8C8D"/>
                </a:solidFill>
                <a:effectLst/>
                <a:latin typeface="Consolas" panose="020B0609020204030204" pitchFamily="49" charset="0"/>
              </a:rPr>
              <a:t>  //Declares a ROS 2 publisher for sending messages.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timers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rcl_timer_t</a:t>
            </a:r>
            <a:r>
              <a:rPr lang="en-GB" sz="1050" b="0" dirty="0">
                <a:solidFill>
                  <a:srgbClr val="DAE3E3"/>
                </a:solidFill>
                <a:effectLst/>
                <a:latin typeface="Consolas" panose="020B0609020204030204" pitchFamily="49" charset="0"/>
              </a:rPr>
              <a:t> timer;</a:t>
            </a:r>
            <a:r>
              <a:rPr lang="en-GB" sz="1050" b="0" dirty="0">
                <a:solidFill>
                  <a:srgbClr val="7F8C8D"/>
                </a:solidFill>
                <a:effectLst/>
                <a:latin typeface="Consolas" panose="020B0609020204030204" pitchFamily="49" charset="0"/>
              </a:rPr>
              <a:t>          //Creates a timer to execute functions at intervals.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Messages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std_msgs__msg__Int32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//Defines a message of type int32.</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800" b="0" dirty="0">
                <a:solidFill>
                  <a:srgbClr val="DAE3E3"/>
                </a:solidFill>
                <a:effectLst/>
                <a:latin typeface="Consolas" panose="020B0609020204030204" pitchFamily="49" charset="0"/>
              </a:rPr>
            </a:br>
            <a:endParaRPr lang="en-GB" sz="105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85B4BC96-B8D0-1E15-FB5E-70D03A8D3BD3}"/>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9A374816-44CB-A06B-148B-F52E274AF523}"/>
              </a:ext>
            </a:extLst>
          </p:cNvPr>
          <p:cNvSpPr>
            <a:spLocks noGrp="1"/>
          </p:cNvSpPr>
          <p:nvPr>
            <p:ph type="title"/>
          </p:nvPr>
        </p:nvSpPr>
        <p:spPr/>
        <p:txBody>
          <a:bodyPr/>
          <a:lstStyle/>
          <a:p>
            <a:r>
              <a:rPr lang="en-GB" dirty="0"/>
              <a:t>Activity 1.2</a:t>
            </a:r>
          </a:p>
        </p:txBody>
      </p:sp>
      <p:sp>
        <p:nvSpPr>
          <p:cNvPr id="5" name="Content Placeholder 1">
            <a:extLst>
              <a:ext uri="{FF2B5EF4-FFF2-40B4-BE49-F238E27FC236}">
                <a16:creationId xmlns:a16="http://schemas.microsoft.com/office/drawing/2014/main" id="{935AF414-6B75-72BF-DEC7-017276A0A5FF}"/>
              </a:ext>
            </a:extLst>
          </p:cNvPr>
          <p:cNvSpPr txBox="1">
            <a:spLocks/>
          </p:cNvSpPr>
          <p:nvPr/>
        </p:nvSpPr>
        <p:spPr>
          <a:xfrm>
            <a:off x="5953125" y="1446302"/>
            <a:ext cx="623887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050" b="0" dirty="0">
                <a:solidFill>
                  <a:srgbClr val="7F8C8D"/>
                </a:solidFill>
                <a:effectLst/>
                <a:latin typeface="Consolas" panose="020B0609020204030204" pitchFamily="49" charset="0"/>
              </a:rPr>
              <a:t>//Define Macros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//Executes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and returns false if it fails.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highlight>
                  <a:srgbClr val="000000"/>
                </a:highlight>
                <a:latin typeface="Consolas" panose="020B0609020204030204" pitchFamily="49" charset="0"/>
              </a:rPr>
              <a:t>#define</a:t>
            </a: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RCCHECK</a:t>
            </a:r>
            <a:r>
              <a:rPr lang="en-GB" sz="1050" b="0" dirty="0">
                <a:solidFill>
                  <a:srgbClr val="DAE3E3"/>
                </a:solidFill>
                <a:effectLst/>
                <a:highlight>
                  <a:srgbClr val="000000"/>
                </a:highlight>
                <a:latin typeface="Consolas" panose="020B0609020204030204" pitchFamily="49" charset="0"/>
              </a:rPr>
              <a:t>(</a:t>
            </a:r>
            <a:r>
              <a:rPr lang="en-GB" sz="1050" b="0" dirty="0" err="1">
                <a:solidFill>
                  <a:srgbClr val="DAE3E3"/>
                </a:solidFill>
                <a:effectLst/>
                <a:highlight>
                  <a:srgbClr val="000000"/>
                </a:highlight>
                <a:latin typeface="Consolas" panose="020B0609020204030204" pitchFamily="49" charset="0"/>
              </a:rPr>
              <a:t>fn</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0CA1A6"/>
                </a:solidFill>
                <a:effectLst/>
                <a:highlight>
                  <a:srgbClr val="000000"/>
                </a:highlight>
                <a:latin typeface="Consolas" panose="020B0609020204030204" pitchFamily="49" charset="0"/>
              </a:rPr>
              <a:t>rcl_ret_t</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temp_rc</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fn</a:t>
            </a: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a:t>
            </a:r>
            <a:r>
              <a:rPr lang="en-GB" sz="1050" b="0" dirty="0" err="1">
                <a:solidFill>
                  <a:srgbClr val="DAE3E3"/>
                </a:solidFill>
                <a:effectLst/>
                <a:highlight>
                  <a:srgbClr val="000000"/>
                </a:highlight>
                <a:latin typeface="Consolas" panose="020B0609020204030204" pitchFamily="49" charset="0"/>
              </a:rPr>
              <a:t>temp_rc</a:t>
            </a:r>
            <a:r>
              <a:rPr lang="en-GB" sz="1050" b="0" dirty="0">
                <a:solidFill>
                  <a:srgbClr val="DAE3E3"/>
                </a:solidFill>
                <a:effectLst/>
                <a:highlight>
                  <a:srgbClr val="000000"/>
                </a:highlight>
                <a:latin typeface="Consolas" panose="020B0609020204030204" pitchFamily="49" charset="0"/>
              </a:rPr>
              <a:t> != RCL_RET_OK)){</a:t>
            </a:r>
            <a:r>
              <a:rPr lang="en-GB" sz="1050" b="0" dirty="0">
                <a:solidFill>
                  <a:srgbClr val="C586C0"/>
                </a:solidFill>
                <a:effectLst/>
                <a:highlight>
                  <a:srgbClr val="000000"/>
                </a:highlight>
                <a:latin typeface="Consolas" panose="020B0609020204030204" pitchFamily="49" charset="0"/>
              </a:rPr>
              <a:t>return</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false</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Executes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but ignores failures.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RCSOFTCHECK</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 </a:t>
            </a:r>
            <a:r>
              <a:rPr lang="en-GB" sz="1050" b="0" dirty="0" err="1">
                <a:solidFill>
                  <a:srgbClr val="0CA1A6"/>
                </a:solidFill>
                <a:effectLst/>
                <a:latin typeface="Consolas" panose="020B0609020204030204" pitchFamily="49" charset="0"/>
              </a:rPr>
              <a:t>rcl_ret_t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if</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RCL_RET_OK)){}}</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highlight>
                  <a:srgbClr val="000000"/>
                </a:highlight>
                <a:latin typeface="Consolas" panose="020B0609020204030204" pitchFamily="49" charset="0"/>
              </a:rPr>
              <a:t>//  Executes a given statement (X) periodically every MS milliseconds</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C586C0"/>
                </a:solidFill>
                <a:effectLst/>
                <a:highlight>
                  <a:srgbClr val="000000"/>
                </a:highlight>
                <a:latin typeface="Consolas" panose="020B0609020204030204" pitchFamily="49" charset="0"/>
              </a:rPr>
              <a:t>#define</a:t>
            </a: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EXECUTE_EVERY_N_MS</a:t>
            </a:r>
            <a:r>
              <a:rPr lang="en-GB" sz="1050" b="0" dirty="0">
                <a:solidFill>
                  <a:srgbClr val="DAE3E3"/>
                </a:solidFill>
                <a:effectLst/>
                <a:highlight>
                  <a:srgbClr val="000000"/>
                </a:highlight>
                <a:latin typeface="Consolas" panose="020B0609020204030204" pitchFamily="49" charset="0"/>
              </a:rPr>
              <a:t>(MS, X)  </a:t>
            </a:r>
            <a:r>
              <a:rPr lang="en-GB" sz="1050" b="0" dirty="0">
                <a:solidFill>
                  <a:srgbClr val="C586C0"/>
                </a:solidFill>
                <a:effectLst/>
                <a:highlight>
                  <a:srgbClr val="000000"/>
                </a:highlight>
                <a:latin typeface="Consolas" panose="020B0609020204030204" pitchFamily="49" charset="0"/>
              </a:rPr>
              <a:t>do</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static</a:t>
            </a: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volatile</a:t>
            </a: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int64_t</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&gt; MS) { X;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while</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0</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a:t>
            </a:r>
          </a:p>
          <a:p>
            <a:pPr marL="0" indent="0">
              <a:lnSpc>
                <a:spcPct val="100000"/>
              </a:lnSpc>
              <a:spcBef>
                <a:spcPts val="0"/>
              </a:spcBef>
              <a:buNone/>
            </a:pPr>
            <a:endParaRPr lang="en-GB" sz="1050" dirty="0">
              <a:solidFill>
                <a:srgbClr val="7FCBCD"/>
              </a:solidFill>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7F8C8D"/>
                </a:solidFill>
                <a:effectLst/>
                <a:highlight>
                  <a:srgbClr val="000000"/>
                </a:highlight>
                <a:latin typeface="Consolas" panose="020B0609020204030204" pitchFamily="49" charset="0"/>
              </a:rPr>
              <a:t>//Defines State Machine States</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err="1">
                <a:solidFill>
                  <a:srgbClr val="0CA1A6"/>
                </a:solidFill>
                <a:effectLst/>
                <a:highlight>
                  <a:srgbClr val="000000"/>
                </a:highlight>
                <a:latin typeface="Consolas" panose="020B0609020204030204" pitchFamily="49" charset="0"/>
              </a:rPr>
              <a:t>enum</a:t>
            </a:r>
            <a:r>
              <a:rPr lang="en-GB" sz="1050" b="0" dirty="0">
                <a:solidFill>
                  <a:srgbClr val="DAE3E3"/>
                </a:solidFill>
                <a:effectLst/>
                <a:highlight>
                  <a:srgbClr val="000000"/>
                </a:highlight>
                <a:latin typeface="Consolas" panose="020B0609020204030204" pitchFamily="49" charset="0"/>
              </a:rPr>
              <a:t> states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WAITING_AGENT</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AGENT_AVAILABLE</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AGENT_CONNECTED</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AGENT_DISCONNECTED</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state;</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//Define callbacks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timer_callback</a:t>
            </a:r>
            <a:r>
              <a:rPr lang="en-GB" sz="1050" b="0" dirty="0">
                <a:solidFill>
                  <a:srgbClr val="DAE3E3"/>
                </a:solidFill>
                <a:effectLst/>
                <a:latin typeface="Consolas" panose="020B0609020204030204" pitchFamily="49" charset="0"/>
              </a:rPr>
              <a:t>(</a:t>
            </a:r>
            <a:r>
              <a:rPr lang="en-GB" sz="1050" b="0" dirty="0" err="1">
                <a:solidFill>
                  <a:srgbClr val="0CA1A6"/>
                </a:solidFill>
                <a:effectLst/>
                <a:latin typeface="Consolas" panose="020B0609020204030204" pitchFamily="49" charset="0"/>
              </a:rPr>
              <a:t>rcl_timer_t</a:t>
            </a:r>
            <a:r>
              <a:rPr lang="en-GB" sz="1050" b="0" dirty="0">
                <a:solidFill>
                  <a:srgbClr val="DAE3E3"/>
                </a:solidFill>
                <a:effectLst/>
                <a:latin typeface="Consolas" panose="020B0609020204030204" pitchFamily="49" charset="0"/>
              </a:rPr>
              <a:t> </a:t>
            </a:r>
            <a:r>
              <a:rPr lang="en-GB" sz="1050" b="0" dirty="0">
                <a:solidFill>
                  <a:srgbClr val="0CA1A6"/>
                </a:solidFill>
                <a:effectLst/>
                <a:latin typeface="Consolas" panose="020B0609020204030204" pitchFamily="49" charset="0"/>
              </a:rPr>
              <a:t>*</a:t>
            </a:r>
            <a:r>
              <a:rPr lang="en-GB" sz="1050" b="0" dirty="0">
                <a:solidFill>
                  <a:srgbClr val="DAE3E3"/>
                </a:solidFill>
                <a:effectLst/>
                <a:latin typeface="Consolas" panose="020B0609020204030204" pitchFamily="49" charset="0"/>
              </a:rPr>
              <a:t> timer, </a:t>
            </a:r>
            <a:r>
              <a:rPr lang="en-GB" sz="1050" b="0" dirty="0">
                <a:solidFill>
                  <a:srgbClr val="0CA1A6"/>
                </a:solidFill>
                <a:effectLst/>
                <a:latin typeface="Consolas" panose="020B0609020204030204" pitchFamily="49" charset="0"/>
              </a:rPr>
              <a:t>int64_t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last_call_time</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RCLC_UNUSED</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last_call_time</a:t>
            </a:r>
            <a:r>
              <a:rPr lang="en-GB" sz="1050" b="0" dirty="0">
                <a:solidFill>
                  <a:srgbClr val="DAE3E3"/>
                </a:solidFill>
                <a:effectLst/>
                <a:latin typeface="Consolas" panose="020B0609020204030204" pitchFamily="49" charset="0"/>
              </a:rPr>
              <a:t>);</a:t>
            </a:r>
            <a:endParaRPr lang="en-GB" sz="90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if</a:t>
            </a:r>
            <a:r>
              <a:rPr lang="en-GB" sz="1050" b="0" dirty="0">
                <a:solidFill>
                  <a:srgbClr val="DAE3E3"/>
                </a:solidFill>
                <a:effectLst/>
                <a:latin typeface="Consolas" panose="020B0609020204030204" pitchFamily="49" charset="0"/>
              </a:rPr>
              <a:t> (timer != </a:t>
            </a:r>
            <a:r>
              <a:rPr lang="en-GB" sz="1050" b="0" dirty="0">
                <a:solidFill>
                  <a:srgbClr val="7FCBCD"/>
                </a:solidFill>
                <a:effectLst/>
                <a:latin typeface="Consolas" panose="020B0609020204030204" pitchFamily="49" charset="0"/>
              </a:rPr>
              <a:t>NULL</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         </a:t>
            </a:r>
            <a:endParaRPr lang="en-GB" sz="90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RCSOFTCHECK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rcl_publish</a:t>
            </a:r>
            <a:r>
              <a:rPr lang="en-GB" sz="1050" b="0" dirty="0">
                <a:solidFill>
                  <a:srgbClr val="DAE3E3"/>
                </a:solidFill>
                <a:effectLst/>
                <a:latin typeface="Consolas" panose="020B0609020204030204" pitchFamily="49" charset="0"/>
              </a:rPr>
              <a:t>(&amp;publisher, &amp;</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NULL</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msg</a:t>
            </a:r>
            <a:r>
              <a:rPr lang="en-GB" sz="1050" b="0" dirty="0" err="1">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data</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a:p>
            <a:pPr marL="0" indent="0">
              <a:lnSpc>
                <a:spcPct val="100000"/>
              </a:lnSpc>
              <a:spcBef>
                <a:spcPts val="0"/>
              </a:spcBef>
              <a:buNone/>
            </a:pPr>
            <a:endParaRPr lang="en-GB" sz="1050" b="0" dirty="0">
              <a:solidFill>
                <a:srgbClr val="DAE3E3"/>
              </a:solidFill>
              <a:effectLst/>
              <a:highlight>
                <a:srgbClr val="000000"/>
              </a:highlight>
              <a:latin typeface="Consolas" panose="020B0609020204030204" pitchFamily="49" charset="0"/>
            </a:endParaRPr>
          </a:p>
          <a:p>
            <a:pPr marL="0" indent="0">
              <a:lnSpc>
                <a:spcPct val="120000"/>
              </a:lnSpc>
              <a:spcBef>
                <a:spcPts val="0"/>
              </a:spcBef>
              <a:buFont typeface="Arial" panose="020B0604020202020204" pitchFamily="34" charset="0"/>
              <a:buNone/>
            </a:pPr>
            <a:endParaRPr lang="en-GB" sz="1050" dirty="0">
              <a:solidFill>
                <a:srgbClr val="DAE3E3"/>
              </a:solidFill>
              <a:latin typeface="Consolas" panose="020B0609020204030204" pitchFamily="49" charset="0"/>
            </a:endParaRPr>
          </a:p>
        </p:txBody>
      </p:sp>
    </p:spTree>
    <p:extLst>
      <p:ext uri="{BB962C8B-B14F-4D97-AF65-F5344CB8AC3E}">
        <p14:creationId xmlns:p14="http://schemas.microsoft.com/office/powerpoint/2010/main" val="396538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35A06-5E41-4E5A-76DB-163207FE94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3D7E6-F7D3-4BEC-DB00-75153936A9CD}"/>
              </a:ext>
            </a:extLst>
          </p:cNvPr>
          <p:cNvSpPr>
            <a:spLocks noGrp="1"/>
          </p:cNvSpPr>
          <p:nvPr>
            <p:ph sz="half" idx="1"/>
          </p:nvPr>
        </p:nvSpPr>
        <p:spPr>
          <a:xfrm>
            <a:off x="-1" y="1446302"/>
            <a:ext cx="5953125" cy="5411698"/>
          </a:xfrm>
          <a:solidFill>
            <a:schemeClr val="tx2">
              <a:lumMod val="50000"/>
            </a:schemeClr>
          </a:solidFill>
        </p:spPr>
        <p:txBody>
          <a:bodyPr>
            <a:noAutofit/>
          </a:bodyPr>
          <a:lstStyle/>
          <a:p>
            <a:pPr marL="0" indent="0">
              <a:lnSpc>
                <a:spcPct val="100000"/>
              </a:lnSpc>
              <a:spcBef>
                <a:spcPts val="0"/>
              </a:spcBef>
              <a:buNone/>
            </a:pPr>
            <a:r>
              <a:rPr lang="en-GB" sz="1000" b="0" dirty="0">
                <a:solidFill>
                  <a:srgbClr val="0CA1A6"/>
                </a:solidFill>
                <a:effectLst/>
                <a:highlight>
                  <a:srgbClr val="000000"/>
                </a:highlight>
                <a:latin typeface="Consolas" panose="020B0609020204030204" pitchFamily="49" charset="0"/>
              </a:rPr>
              <a:t>bool</a:t>
            </a:r>
            <a:r>
              <a:rPr lang="en-GB" sz="1000" b="0" dirty="0">
                <a:solidFill>
                  <a:srgbClr val="DAE3E3"/>
                </a:solidFill>
                <a:effectLst/>
                <a:highlight>
                  <a:srgbClr val="000000"/>
                </a:highlight>
                <a:latin typeface="Consolas" panose="020B0609020204030204" pitchFamily="49" charset="0"/>
              </a:rPr>
              <a:t> </a:t>
            </a:r>
            <a:r>
              <a:rPr lang="en-GB" sz="1000" b="0" dirty="0" err="1">
                <a:solidFill>
                  <a:srgbClr val="F39C12"/>
                </a:solidFill>
                <a:effectLst/>
                <a:highlight>
                  <a:srgbClr val="000000"/>
                </a:highlight>
                <a:latin typeface="Consolas" panose="020B0609020204030204" pitchFamily="49" charset="0"/>
              </a:rPr>
              <a:t>create_entities</a:t>
            </a:r>
            <a:r>
              <a:rPr lang="en-GB" sz="10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00" b="0" dirty="0">
                <a:solidFill>
                  <a:srgbClr val="7F8C8D"/>
                </a:solidFill>
                <a:effectLst/>
                <a:latin typeface="Consolas" panose="020B0609020204030204" pitchFamily="49" charset="0"/>
              </a:rPr>
              <a:t>   //Initializes memory allocation for Micro-ROS operations.</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allocator = </a:t>
            </a:r>
            <a:r>
              <a:rPr lang="en-GB" sz="1000" b="0" dirty="0" err="1">
                <a:solidFill>
                  <a:srgbClr val="F39C12"/>
                </a:solidFill>
                <a:effectLst/>
                <a:latin typeface="Consolas" panose="020B0609020204030204" pitchFamily="49" charset="0"/>
              </a:rPr>
              <a:t>rcl_get_default_allocator</a:t>
            </a:r>
            <a:r>
              <a:rPr lang="en-GB" sz="1000" b="0" dirty="0">
                <a:solidFill>
                  <a:srgbClr val="DAE3E3"/>
                </a:solidFill>
                <a:effectLst/>
                <a:latin typeface="Consolas" panose="020B0609020204030204" pitchFamily="49" charset="0"/>
              </a:rPr>
              <a:t>();</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//Creates a ROS 2 support structure to manage the execution context.</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rclc_support_init</a:t>
            </a:r>
            <a:r>
              <a:rPr lang="en-GB" sz="1000" b="0" dirty="0">
                <a:solidFill>
                  <a:srgbClr val="DAE3E3"/>
                </a:solidFill>
                <a:effectLst/>
                <a:latin typeface="Consolas" panose="020B0609020204030204" pitchFamily="49" charset="0"/>
              </a:rPr>
              <a:t>(&amp;support, </a:t>
            </a:r>
            <a:r>
              <a:rPr lang="en-GB" sz="1000" b="0" dirty="0">
                <a:solidFill>
                  <a:srgbClr val="7FCBCD"/>
                </a:solidFill>
                <a:effectLst/>
                <a:latin typeface="Consolas" panose="020B0609020204030204" pitchFamily="49" charset="0"/>
              </a:rPr>
              <a:t>0</a:t>
            </a:r>
            <a:r>
              <a:rPr lang="en-GB" sz="1000" b="0" dirty="0">
                <a:solidFill>
                  <a:srgbClr val="DAE3E3"/>
                </a:solidFill>
                <a:effectLst/>
                <a:latin typeface="Consolas" panose="020B0609020204030204" pitchFamily="49" charset="0"/>
              </a:rPr>
              <a:t>, </a:t>
            </a:r>
            <a:r>
              <a:rPr lang="en-GB" sz="1000" b="0" dirty="0">
                <a:solidFill>
                  <a:srgbClr val="7FCBCD"/>
                </a:solidFill>
                <a:effectLst/>
                <a:latin typeface="Consolas" panose="020B0609020204030204" pitchFamily="49" charset="0"/>
              </a:rPr>
              <a:t>NULL</a:t>
            </a:r>
            <a:r>
              <a:rPr lang="en-GB" sz="1000" b="0" dirty="0">
                <a:solidFill>
                  <a:srgbClr val="DAE3E3"/>
                </a:solidFill>
                <a:effectLst/>
                <a:latin typeface="Consolas" panose="020B0609020204030204" pitchFamily="49" charset="0"/>
              </a:rPr>
              <a:t>, &amp;allocator));</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create node</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rclc_node_init_default</a:t>
            </a:r>
            <a:r>
              <a:rPr lang="en-GB" sz="1000" b="0" dirty="0">
                <a:solidFill>
                  <a:srgbClr val="DAE3E3"/>
                </a:solidFill>
                <a:effectLst/>
                <a:latin typeface="Consolas" panose="020B0609020204030204" pitchFamily="49" charset="0"/>
              </a:rPr>
              <a:t>(&amp;node, </a:t>
            </a:r>
            <a:r>
              <a:rPr lang="en-GB" sz="1000" b="0" dirty="0">
                <a:solidFill>
                  <a:srgbClr val="7FCBCD"/>
                </a:solidFill>
                <a:effectLst/>
                <a:latin typeface="Consolas" panose="020B0609020204030204" pitchFamily="49" charset="0"/>
              </a:rPr>
              <a:t>"</a:t>
            </a:r>
            <a:r>
              <a:rPr lang="en-GB" sz="1000" b="0" dirty="0" err="1">
                <a:solidFill>
                  <a:srgbClr val="7FCBCD"/>
                </a:solidFill>
                <a:effectLst/>
                <a:latin typeface="Consolas" panose="020B0609020204030204" pitchFamily="49" charset="0"/>
              </a:rPr>
              <a:t>micro_ros_pub_node</a:t>
            </a:r>
            <a:r>
              <a:rPr lang="en-GB" sz="1000" b="0" dirty="0">
                <a:solidFill>
                  <a:srgbClr val="7FCBCD"/>
                </a:solidFill>
                <a:effectLst/>
                <a:latin typeface="Consolas" panose="020B0609020204030204" pitchFamily="49" charset="0"/>
              </a:rPr>
              <a:t>"</a:t>
            </a:r>
            <a:r>
              <a:rPr lang="en-GB" sz="1000" b="0" dirty="0">
                <a:solidFill>
                  <a:srgbClr val="DAE3E3"/>
                </a:solidFill>
                <a:effectLst/>
                <a:latin typeface="Consolas" panose="020B0609020204030204" pitchFamily="49" charset="0"/>
              </a:rPr>
              <a:t>, </a:t>
            </a:r>
            <a:r>
              <a:rPr lang="en-GB" sz="1000" b="0" dirty="0">
                <a:solidFill>
                  <a:srgbClr val="7FCBCD"/>
                </a:solidFill>
                <a:effectLst/>
                <a:latin typeface="Consolas" panose="020B0609020204030204" pitchFamily="49" charset="0"/>
              </a:rPr>
              <a:t>""</a:t>
            </a:r>
            <a:r>
              <a:rPr lang="en-GB" sz="1000" b="0" dirty="0">
                <a:solidFill>
                  <a:srgbClr val="DAE3E3"/>
                </a:solidFill>
                <a:effectLst/>
                <a:latin typeface="Consolas" panose="020B0609020204030204" pitchFamily="49" charset="0"/>
              </a:rPr>
              <a:t>, &amp;support));</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create publisher</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rclc_publisher_init_default</a:t>
            </a:r>
            <a:r>
              <a:rPr lang="en-GB" sz="1000" b="0" dirty="0">
                <a:solidFill>
                  <a:srgbClr val="DAE3E3"/>
                </a:solidFill>
                <a:effectLst/>
                <a:latin typeface="Consolas" panose="020B0609020204030204" pitchFamily="49" charset="0"/>
              </a:rPr>
              <a:t>(</a:t>
            </a:r>
          </a:p>
          <a:p>
            <a:pPr marL="0" indent="0">
              <a:lnSpc>
                <a:spcPct val="100000"/>
              </a:lnSpc>
              <a:spcBef>
                <a:spcPts val="0"/>
              </a:spcBef>
              <a:buNone/>
            </a:pPr>
            <a:r>
              <a:rPr lang="en-GB" sz="1000" b="0" dirty="0">
                <a:solidFill>
                  <a:srgbClr val="DAE3E3"/>
                </a:solidFill>
                <a:effectLst/>
                <a:latin typeface="Consolas" panose="020B0609020204030204" pitchFamily="49" charset="0"/>
              </a:rPr>
              <a:t>    &amp;publisher,</a:t>
            </a:r>
          </a:p>
          <a:p>
            <a:pPr marL="0" indent="0">
              <a:lnSpc>
                <a:spcPct val="100000"/>
              </a:lnSpc>
              <a:spcBef>
                <a:spcPts val="0"/>
              </a:spcBef>
              <a:buNone/>
            </a:pPr>
            <a:r>
              <a:rPr lang="en-GB" sz="1000" b="0" dirty="0">
                <a:solidFill>
                  <a:srgbClr val="DAE3E3"/>
                </a:solidFill>
                <a:effectLst/>
                <a:latin typeface="Consolas" panose="020B0609020204030204" pitchFamily="49" charset="0"/>
              </a:rPr>
              <a:t>    &amp;node,</a:t>
            </a: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ROSIDL_GET_MSG_TYPE_SUPPORT</a:t>
            </a:r>
            <a:r>
              <a:rPr lang="en-GB" sz="1000" b="0" dirty="0">
                <a:solidFill>
                  <a:srgbClr val="DAE3E3"/>
                </a:solidFill>
                <a:effectLst/>
                <a:latin typeface="Consolas" panose="020B0609020204030204" pitchFamily="49" charset="0"/>
              </a:rPr>
              <a:t>(std_msgs, </a:t>
            </a:r>
            <a:r>
              <a:rPr lang="en-GB" sz="1000" b="0" dirty="0" err="1">
                <a:solidFill>
                  <a:srgbClr val="DAE3E3"/>
                </a:solidFill>
                <a:effectLst/>
                <a:latin typeface="Consolas" panose="020B0609020204030204" pitchFamily="49" charset="0"/>
              </a:rPr>
              <a:t>msg</a:t>
            </a:r>
            <a:r>
              <a:rPr lang="en-GB" sz="1000" b="0" dirty="0">
                <a:solidFill>
                  <a:srgbClr val="DAE3E3"/>
                </a:solidFill>
                <a:effectLst/>
                <a:latin typeface="Consolas" panose="020B0609020204030204" pitchFamily="49" charset="0"/>
              </a:rPr>
              <a:t>, Int32),</a:t>
            </a: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7FCBCD"/>
                </a:solidFill>
                <a:effectLst/>
                <a:latin typeface="Consolas" panose="020B0609020204030204" pitchFamily="49" charset="0"/>
              </a:rPr>
              <a:t>"</a:t>
            </a:r>
            <a:r>
              <a:rPr lang="en-GB" sz="1000" b="0" dirty="0" err="1">
                <a:solidFill>
                  <a:srgbClr val="7FCBCD"/>
                </a:solidFill>
                <a:effectLst/>
                <a:latin typeface="Consolas" panose="020B0609020204030204" pitchFamily="49" charset="0"/>
              </a:rPr>
              <a:t>micro_ros_counter</a:t>
            </a:r>
            <a:r>
              <a:rPr lang="en-GB" sz="1000" b="0" dirty="0">
                <a:solidFill>
                  <a:srgbClr val="7FCBCD"/>
                </a:solidFill>
                <a:effectLst/>
                <a:latin typeface="Consolas" panose="020B0609020204030204" pitchFamily="49" charset="0"/>
              </a:rPr>
              <a:t>"</a:t>
            </a:r>
            <a:r>
              <a:rPr lang="en-GB" sz="1000" b="0" dirty="0">
                <a:solidFill>
                  <a:srgbClr val="DAE3E3"/>
                </a:solidFill>
                <a:effectLst/>
                <a:latin typeface="Consolas" panose="020B0609020204030204" pitchFamily="49" charset="0"/>
              </a:rPr>
              <a:t>));</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create timer,</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unsigned</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timer_timeout</a:t>
            </a:r>
            <a:r>
              <a:rPr lang="en-GB" sz="1000" b="0" dirty="0">
                <a:solidFill>
                  <a:srgbClr val="DAE3E3"/>
                </a:solidFill>
                <a:effectLst/>
                <a:latin typeface="Consolas" panose="020B0609020204030204" pitchFamily="49" charset="0"/>
              </a:rPr>
              <a:t> = </a:t>
            </a:r>
            <a:r>
              <a:rPr lang="en-GB" sz="1000" b="0" dirty="0">
                <a:solidFill>
                  <a:srgbClr val="7FCBCD"/>
                </a:solidFill>
                <a:effectLst/>
                <a:latin typeface="Consolas" panose="020B0609020204030204" pitchFamily="49" charset="0"/>
              </a:rPr>
              <a:t>1000</a:t>
            </a:r>
            <a:r>
              <a:rPr lang="en-GB" sz="1000" b="0" dirty="0">
                <a:solidFill>
                  <a:srgbClr val="DAE3E3"/>
                </a:solidFill>
                <a:effectLst/>
                <a:latin typeface="Consolas" panose="020B0609020204030204" pitchFamily="49" charset="0"/>
              </a:rPr>
              <a:t>;</a:t>
            </a: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rclc_timer_init_default</a:t>
            </a:r>
            <a:r>
              <a:rPr lang="en-GB" sz="1000" b="0" dirty="0">
                <a:solidFill>
                  <a:srgbClr val="DAE3E3"/>
                </a:solidFill>
                <a:effectLst/>
                <a:latin typeface="Consolas" panose="020B0609020204030204" pitchFamily="49" charset="0"/>
              </a:rPr>
              <a:t>(</a:t>
            </a:r>
          </a:p>
          <a:p>
            <a:pPr marL="0" indent="0">
              <a:lnSpc>
                <a:spcPct val="100000"/>
              </a:lnSpc>
              <a:spcBef>
                <a:spcPts val="0"/>
              </a:spcBef>
              <a:buNone/>
            </a:pPr>
            <a:r>
              <a:rPr lang="en-GB" sz="1000" b="0" dirty="0">
                <a:solidFill>
                  <a:srgbClr val="DAE3E3"/>
                </a:solidFill>
                <a:effectLst/>
                <a:latin typeface="Consolas" panose="020B0609020204030204" pitchFamily="49" charset="0"/>
              </a:rPr>
              <a:t>    &amp;timer,</a:t>
            </a:r>
          </a:p>
          <a:p>
            <a:pPr marL="0" indent="0">
              <a:lnSpc>
                <a:spcPct val="100000"/>
              </a:lnSpc>
              <a:spcBef>
                <a:spcPts val="0"/>
              </a:spcBef>
              <a:buNone/>
            </a:pPr>
            <a:r>
              <a:rPr lang="en-GB" sz="1000" b="0" dirty="0">
                <a:solidFill>
                  <a:srgbClr val="DAE3E3"/>
                </a:solidFill>
                <a:effectLst/>
                <a:latin typeface="Consolas" panose="020B0609020204030204" pitchFamily="49" charset="0"/>
              </a:rPr>
              <a:t>    &amp;support,</a:t>
            </a: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RCL_MS_TO_NS</a:t>
            </a:r>
            <a:r>
              <a:rPr lang="en-GB" sz="1000" b="0" dirty="0">
                <a:solidFill>
                  <a:srgbClr val="DAE3E3"/>
                </a:solidFill>
                <a:effectLst/>
                <a:latin typeface="Consolas" panose="020B0609020204030204" pitchFamily="49" charset="0"/>
              </a:rPr>
              <a:t>(</a:t>
            </a:r>
            <a:r>
              <a:rPr lang="en-GB" sz="1000" b="0" dirty="0" err="1">
                <a:solidFill>
                  <a:srgbClr val="DAE3E3"/>
                </a:solidFill>
                <a:effectLst/>
                <a:latin typeface="Consolas" panose="020B0609020204030204" pitchFamily="49" charset="0"/>
              </a:rPr>
              <a:t>timer_timeout</a:t>
            </a:r>
            <a:r>
              <a:rPr lang="en-GB" sz="1000" b="0" dirty="0">
                <a:solidFill>
                  <a:srgbClr val="DAE3E3"/>
                </a:solidFill>
                <a:effectLst/>
                <a:latin typeface="Consolas" panose="020B0609020204030204" pitchFamily="49" charset="0"/>
              </a:rPr>
              <a:t>),</a:t>
            </a: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timer_callback</a:t>
            </a:r>
            <a:r>
              <a:rPr lang="en-GB" sz="1000" b="0" dirty="0">
                <a:solidFill>
                  <a:srgbClr val="DAE3E3"/>
                </a:solidFill>
                <a:effectLst/>
                <a:latin typeface="Consolas" panose="020B0609020204030204" pitchFamily="49" charset="0"/>
              </a:rPr>
              <a:t>));</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create zero initialised executor (no configured) to avoid memory problems</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DAE3E3"/>
                </a:solidFill>
                <a:effectLst/>
                <a:highlight>
                  <a:srgbClr val="000000"/>
                </a:highlight>
                <a:latin typeface="Consolas" panose="020B0609020204030204" pitchFamily="49" charset="0"/>
              </a:rPr>
              <a:t>executor = </a:t>
            </a:r>
            <a:r>
              <a:rPr lang="en-GB" sz="1000" b="0" dirty="0" err="1">
                <a:solidFill>
                  <a:srgbClr val="F39C12"/>
                </a:solidFill>
                <a:effectLst/>
                <a:highlight>
                  <a:srgbClr val="000000"/>
                </a:highlight>
                <a:latin typeface="Consolas" panose="020B0609020204030204" pitchFamily="49" charset="0"/>
              </a:rPr>
              <a:t>rclc_executor_get_zero_initialized_executor</a:t>
            </a:r>
            <a:r>
              <a:rPr lang="en-GB" sz="10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00" b="0" dirty="0">
                <a:solidFill>
                  <a:srgbClr val="7F8C8D"/>
                </a:solidFill>
                <a:effectLst/>
                <a:latin typeface="Consolas" panose="020B0609020204030204" pitchFamily="49" charset="0"/>
              </a:rPr>
              <a:t>  // Initializes the Micro-ROS Executor, which manages tasks and callbacks.</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rclc_executor_init</a:t>
            </a:r>
            <a:r>
              <a:rPr lang="en-GB" sz="1000" b="0" dirty="0">
                <a:solidFill>
                  <a:srgbClr val="DAE3E3"/>
                </a:solidFill>
                <a:effectLst/>
                <a:latin typeface="Consolas" panose="020B0609020204030204" pitchFamily="49" charset="0"/>
              </a:rPr>
              <a:t>(&amp;executor, &amp;</a:t>
            </a:r>
            <a:r>
              <a:rPr lang="en-GB" sz="1000" b="0" dirty="0" err="1">
                <a:solidFill>
                  <a:srgbClr val="F39C12"/>
                </a:solidFill>
                <a:effectLst/>
                <a:latin typeface="Consolas" panose="020B0609020204030204" pitchFamily="49" charset="0"/>
              </a:rPr>
              <a:t>support</a:t>
            </a:r>
            <a:r>
              <a:rPr lang="en-GB" sz="1000" b="0" dirty="0" err="1">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context</a:t>
            </a:r>
            <a:r>
              <a:rPr lang="en-GB" sz="1000" b="0" dirty="0">
                <a:solidFill>
                  <a:srgbClr val="DAE3E3"/>
                </a:solidFill>
                <a:effectLst/>
                <a:latin typeface="Consolas" panose="020B0609020204030204" pitchFamily="49" charset="0"/>
              </a:rPr>
              <a:t>, </a:t>
            </a:r>
            <a:r>
              <a:rPr lang="en-GB" sz="1000" b="0" dirty="0">
                <a:solidFill>
                  <a:srgbClr val="7FCBCD"/>
                </a:solidFill>
                <a:effectLst/>
                <a:latin typeface="Consolas" panose="020B0609020204030204" pitchFamily="49" charset="0"/>
              </a:rPr>
              <a:t>1</a:t>
            </a:r>
            <a:r>
              <a:rPr lang="en-GB" sz="1000" b="0" dirty="0">
                <a:solidFill>
                  <a:srgbClr val="DAE3E3"/>
                </a:solidFill>
                <a:effectLst/>
                <a:latin typeface="Consolas" panose="020B0609020204030204" pitchFamily="49" charset="0"/>
              </a:rPr>
              <a:t>, &amp;allocator));</a:t>
            </a:r>
          </a:p>
          <a:p>
            <a:pPr marL="0" indent="0">
              <a:lnSpc>
                <a:spcPct val="100000"/>
              </a:lnSpc>
              <a:spcBef>
                <a:spcPts val="0"/>
              </a:spcBef>
              <a:buNone/>
            </a:pPr>
            <a:r>
              <a:rPr lang="en-GB" sz="1000" b="0" dirty="0">
                <a:solidFill>
                  <a:srgbClr val="7F8C8D"/>
                </a:solidFill>
                <a:effectLst/>
                <a:latin typeface="Consolas" panose="020B0609020204030204" pitchFamily="49" charset="0"/>
              </a:rPr>
              <a:t>  // Register timer with executor</a:t>
            </a:r>
            <a:endParaRPr lang="en-GB" sz="1000" b="0" dirty="0">
              <a:solidFill>
                <a:srgbClr val="DAE3E3"/>
              </a:solidFill>
              <a:effectLst/>
              <a:latin typeface="Consolas" panose="020B0609020204030204" pitchFamily="49" charset="0"/>
            </a:endParaRPr>
          </a:p>
          <a:p>
            <a:pPr marL="0" indent="0">
              <a:lnSpc>
                <a:spcPct val="10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RCCHECK</a:t>
            </a:r>
            <a:r>
              <a:rPr lang="en-GB" sz="1000" b="0" dirty="0">
                <a:solidFill>
                  <a:srgbClr val="DAE3E3"/>
                </a:solidFill>
                <a:effectLst/>
                <a:latin typeface="Consolas" panose="020B0609020204030204" pitchFamily="49" charset="0"/>
              </a:rPr>
              <a:t>(</a:t>
            </a:r>
            <a:r>
              <a:rPr lang="en-GB" sz="1000" b="0" dirty="0" err="1">
                <a:solidFill>
                  <a:srgbClr val="F39C12"/>
                </a:solidFill>
                <a:effectLst/>
                <a:latin typeface="Consolas" panose="020B0609020204030204" pitchFamily="49" charset="0"/>
              </a:rPr>
              <a:t>rclc_executor_add_timer</a:t>
            </a:r>
            <a:r>
              <a:rPr lang="en-GB" sz="1000" b="0" dirty="0">
                <a:solidFill>
                  <a:srgbClr val="DAE3E3"/>
                </a:solidFill>
                <a:effectLst/>
                <a:latin typeface="Consolas" panose="020B0609020204030204" pitchFamily="49" charset="0"/>
              </a:rPr>
              <a:t>(&amp;executor, &amp;timer));</a:t>
            </a:r>
          </a:p>
          <a:p>
            <a:pPr marL="0" indent="0">
              <a:lnSpc>
                <a:spcPct val="10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DAE3E3"/>
                </a:solidFill>
                <a:effectLst/>
                <a:highlight>
                  <a:srgbClr val="000000"/>
                </a:highlight>
                <a:latin typeface="Consolas" panose="020B0609020204030204" pitchFamily="49" charset="0"/>
              </a:rPr>
              <a:t>  </a:t>
            </a:r>
            <a:r>
              <a:rPr lang="en-GB" sz="1000" b="0" dirty="0">
                <a:solidFill>
                  <a:srgbClr val="C586C0"/>
                </a:solidFill>
                <a:effectLst/>
                <a:highlight>
                  <a:srgbClr val="000000"/>
                </a:highlight>
                <a:latin typeface="Consolas" panose="020B0609020204030204" pitchFamily="49" charset="0"/>
              </a:rPr>
              <a:t>return</a:t>
            </a:r>
            <a:r>
              <a:rPr lang="en-GB" sz="1000" b="0" dirty="0">
                <a:solidFill>
                  <a:srgbClr val="DAE3E3"/>
                </a:solidFill>
                <a:effectLst/>
                <a:highlight>
                  <a:srgbClr val="000000"/>
                </a:highlight>
                <a:latin typeface="Consolas" panose="020B0609020204030204" pitchFamily="49" charset="0"/>
              </a:rPr>
              <a:t> </a:t>
            </a:r>
            <a:r>
              <a:rPr lang="en-GB" sz="1000" b="0" dirty="0">
                <a:solidFill>
                  <a:srgbClr val="7FCBCD"/>
                </a:solidFill>
                <a:effectLst/>
                <a:highlight>
                  <a:srgbClr val="000000"/>
                </a:highlight>
                <a:latin typeface="Consolas" panose="020B0609020204030204" pitchFamily="49" charset="0"/>
              </a:rPr>
              <a:t>true</a:t>
            </a:r>
            <a:r>
              <a:rPr lang="en-GB" sz="10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800" b="0" dirty="0">
                <a:solidFill>
                  <a:srgbClr val="DAE3E3"/>
                </a:solidFill>
                <a:effectLst/>
                <a:latin typeface="Consolas" panose="020B0609020204030204" pitchFamily="49" charset="0"/>
              </a:rPr>
            </a:br>
            <a:endParaRPr lang="en-GB" sz="105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A9AFB501-C38F-897E-E0E3-55F996FFB6EF}"/>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24675036-C807-2004-8347-E537BEF19C4E}"/>
              </a:ext>
            </a:extLst>
          </p:cNvPr>
          <p:cNvSpPr>
            <a:spLocks noGrp="1"/>
          </p:cNvSpPr>
          <p:nvPr>
            <p:ph type="title"/>
          </p:nvPr>
        </p:nvSpPr>
        <p:spPr/>
        <p:txBody>
          <a:bodyPr/>
          <a:lstStyle/>
          <a:p>
            <a:r>
              <a:rPr lang="en-GB" dirty="0"/>
              <a:t>Activity 1.2</a:t>
            </a:r>
          </a:p>
        </p:txBody>
      </p:sp>
      <p:sp>
        <p:nvSpPr>
          <p:cNvPr id="5" name="Content Placeholder 1">
            <a:extLst>
              <a:ext uri="{FF2B5EF4-FFF2-40B4-BE49-F238E27FC236}">
                <a16:creationId xmlns:a16="http://schemas.microsoft.com/office/drawing/2014/main" id="{ECFEC9A4-9DCA-A403-815E-102488C24EAD}"/>
              </a:ext>
            </a:extLst>
          </p:cNvPr>
          <p:cNvSpPr txBox="1">
            <a:spLocks/>
          </p:cNvSpPr>
          <p:nvPr/>
        </p:nvSpPr>
        <p:spPr>
          <a:xfrm>
            <a:off x="5953125" y="1446302"/>
            <a:ext cx="623887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050" b="0" dirty="0">
                <a:solidFill>
                  <a:srgbClr val="0CA1A6"/>
                </a:solidFill>
                <a:effectLst/>
                <a:highlight>
                  <a:srgbClr val="000000"/>
                </a:highlight>
                <a:latin typeface="Consolas" panose="020B0609020204030204" pitchFamily="49" charset="0"/>
              </a:rPr>
              <a:t>void</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destroy_entities</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0CA1A6"/>
                </a:solidFill>
                <a:effectLst/>
                <a:highlight>
                  <a:srgbClr val="000000"/>
                </a:highlight>
                <a:latin typeface="Consolas" panose="020B0609020204030204" pitchFamily="49" charset="0"/>
              </a:rPr>
              <a:t>rmw_context_t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rmw_context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rcl_context_get_rmw_context</a:t>
            </a:r>
            <a:r>
              <a:rPr lang="en-GB" sz="1050" b="0" dirty="0">
                <a:solidFill>
                  <a:srgbClr val="DAE3E3"/>
                </a:solidFill>
                <a:effectLst/>
                <a:highlight>
                  <a:srgbClr val="000000"/>
                </a:highlight>
                <a:latin typeface="Consolas" panose="020B0609020204030204" pitchFamily="49" charset="0"/>
              </a:rPr>
              <a:t>(&amp;</a:t>
            </a:r>
            <a:r>
              <a:rPr lang="en-GB" sz="1050" b="0" dirty="0" err="1">
                <a:solidFill>
                  <a:srgbClr val="F39C12"/>
                </a:solidFill>
                <a:effectLst/>
                <a:highlight>
                  <a:srgbClr val="000000"/>
                </a:highlight>
                <a:latin typeface="Consolas" panose="020B0609020204030204" pitchFamily="49" charset="0"/>
              </a:rPr>
              <a:t>support</a:t>
            </a:r>
            <a:r>
              <a:rPr lang="en-GB" sz="1050" b="0" dirty="0" err="1">
                <a:solidFill>
                  <a:srgbClr val="DAE3E3"/>
                </a:solidFill>
                <a:effectLst/>
                <a:highlight>
                  <a:srgbClr val="000000"/>
                </a:highlight>
                <a:latin typeface="Consolas" panose="020B0609020204030204" pitchFamily="49" charset="0"/>
              </a:rPr>
              <a:t>.</a:t>
            </a:r>
            <a:r>
              <a:rPr lang="en-GB" sz="1050" b="0" dirty="0" err="1">
                <a:solidFill>
                  <a:srgbClr val="F39C12"/>
                </a:solidFill>
                <a:effectLst/>
                <a:highlight>
                  <a:srgbClr val="000000"/>
                </a:highlight>
                <a:latin typeface="Consolas" panose="020B0609020204030204" pitchFamily="49" charset="0"/>
              </a:rPr>
              <a:t>context</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void</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rmw_uros_set_context_entity_destroy_session_timeout</a:t>
            </a:r>
            <a:r>
              <a:rPr lang="en-GB" sz="1050" b="0" dirty="0">
                <a:solidFill>
                  <a:srgbClr val="DAE3E3"/>
                </a:solidFill>
                <a:effectLst/>
                <a:highlight>
                  <a:srgbClr val="000000"/>
                </a:highlight>
                <a:latin typeface="Consolas" panose="020B0609020204030204" pitchFamily="49" charset="0"/>
              </a:rPr>
              <a:t>(</a:t>
            </a:r>
            <a:r>
              <a:rPr lang="en-GB" sz="1050" b="0" dirty="0" err="1">
                <a:solidFill>
                  <a:srgbClr val="DAE3E3"/>
                </a:solidFill>
                <a:effectLst/>
                <a:highlight>
                  <a:srgbClr val="000000"/>
                </a:highlight>
                <a:latin typeface="Consolas" panose="020B0609020204030204" pitchFamily="49" charset="0"/>
              </a:rPr>
              <a:t>rmw_context</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0</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050" b="0" dirty="0">
                <a:solidFill>
                  <a:srgbClr val="DAE3E3"/>
                </a:solidFill>
                <a:effectLst/>
                <a:highlight>
                  <a:srgbClr val="000000"/>
                </a:highlight>
                <a:latin typeface="Consolas" panose="020B0609020204030204" pitchFamily="49" charset="0"/>
              </a:rPr>
            </a:b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rcl_publisher_fini</a:t>
            </a:r>
            <a:r>
              <a:rPr lang="en-GB" sz="1050" b="0" dirty="0">
                <a:solidFill>
                  <a:srgbClr val="DAE3E3"/>
                </a:solidFill>
                <a:effectLst/>
                <a:highlight>
                  <a:srgbClr val="000000"/>
                </a:highlight>
                <a:latin typeface="Consolas" panose="020B0609020204030204" pitchFamily="49" charset="0"/>
              </a:rPr>
              <a:t>(&amp;publisher, &amp;node);</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rcl_timer_fini</a:t>
            </a:r>
            <a:r>
              <a:rPr lang="en-GB" sz="1050" b="0" dirty="0">
                <a:solidFill>
                  <a:srgbClr val="DAE3E3"/>
                </a:solidFill>
                <a:effectLst/>
                <a:highlight>
                  <a:srgbClr val="000000"/>
                </a:highlight>
                <a:latin typeface="Consolas" panose="020B0609020204030204" pitchFamily="49" charset="0"/>
              </a:rPr>
              <a:t>(&amp;timer);</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rclc_executor_fini</a:t>
            </a:r>
            <a:r>
              <a:rPr lang="en-GB" sz="1050" b="0" dirty="0">
                <a:solidFill>
                  <a:srgbClr val="DAE3E3"/>
                </a:solidFill>
                <a:effectLst/>
                <a:highlight>
                  <a:srgbClr val="000000"/>
                </a:highlight>
                <a:latin typeface="Consolas" panose="020B0609020204030204" pitchFamily="49" charset="0"/>
              </a:rPr>
              <a:t>(&amp;executor);</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rcl_node_fini</a:t>
            </a:r>
            <a:r>
              <a:rPr lang="en-GB" sz="1050" b="0" dirty="0">
                <a:solidFill>
                  <a:srgbClr val="DAE3E3"/>
                </a:solidFill>
                <a:effectLst/>
                <a:highlight>
                  <a:srgbClr val="000000"/>
                </a:highlight>
                <a:latin typeface="Consolas" panose="020B0609020204030204" pitchFamily="49" charset="0"/>
              </a:rPr>
              <a:t>(&amp;node);</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rclc_support_fini</a:t>
            </a:r>
            <a:r>
              <a:rPr lang="en-GB" sz="1050" b="0" dirty="0">
                <a:solidFill>
                  <a:srgbClr val="DAE3E3"/>
                </a:solidFill>
                <a:effectLst/>
                <a:highlight>
                  <a:srgbClr val="000000"/>
                </a:highlight>
                <a:latin typeface="Consolas" panose="020B0609020204030204" pitchFamily="49" charset="0"/>
              </a:rPr>
              <a:t>(&amp;support);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//Setup</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setup</a:t>
            </a: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7F8C8D"/>
                </a:solidFill>
                <a:effectLst/>
                <a:latin typeface="Consolas" panose="020B0609020204030204" pitchFamily="49" charset="0"/>
              </a:rPr>
              <a:t>  // Initializes communication between ESP32 and the ROS 2 agent (Serial).</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set_microros_transports</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7F8C8D"/>
                </a:solidFill>
                <a:effectLst/>
                <a:highlight>
                  <a:srgbClr val="000000"/>
                </a:highlight>
                <a:latin typeface="Consolas" panose="020B0609020204030204" pitchFamily="49" charset="0"/>
              </a:rPr>
              <a:t>  //Initial State</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state = WAITING_AGENT; </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Initialise message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msg</a:t>
            </a:r>
            <a:r>
              <a:rPr lang="en-GB" sz="1050" b="0" dirty="0" err="1">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data</a:t>
            </a:r>
            <a:r>
              <a:rPr lang="en-GB" sz="1050" b="0" dirty="0">
                <a:solidFill>
                  <a:srgbClr val="DAE3E3"/>
                </a:solidFill>
                <a:effectLst/>
                <a:latin typeface="Consolas" panose="020B0609020204030204" pitchFamily="49" charset="0"/>
              </a:rPr>
              <a:t> = </a:t>
            </a:r>
            <a:r>
              <a:rPr lang="en-GB" sz="1050" b="0" dirty="0">
                <a:solidFill>
                  <a:srgbClr val="7FCBCD"/>
                </a:solidFill>
                <a:effectLst/>
                <a:latin typeface="Consolas" panose="020B0609020204030204" pitchFamily="49" charset="0"/>
              </a:rPr>
              <a:t>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a:p>
            <a:pPr marL="0" indent="0">
              <a:lnSpc>
                <a:spcPct val="100000"/>
              </a:lnSpc>
              <a:spcBef>
                <a:spcPts val="0"/>
              </a:spcBef>
              <a:buNone/>
            </a:pP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endParaRPr lang="en-GB" sz="1050" dirty="0">
              <a:solidFill>
                <a:srgbClr val="DAE3E3"/>
              </a:solidFill>
              <a:latin typeface="Consolas" panose="020B0609020204030204" pitchFamily="49" charset="0"/>
            </a:endParaRPr>
          </a:p>
        </p:txBody>
      </p:sp>
    </p:spTree>
    <p:extLst>
      <p:ext uri="{BB962C8B-B14F-4D97-AF65-F5344CB8AC3E}">
        <p14:creationId xmlns:p14="http://schemas.microsoft.com/office/powerpoint/2010/main" val="406319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FE142-4256-5BAA-3AC2-A86642F8691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44590-C9DA-BA73-6707-DDE99D18C6CC}"/>
              </a:ext>
            </a:extLst>
          </p:cNvPr>
          <p:cNvSpPr>
            <a:spLocks noGrp="1"/>
          </p:cNvSpPr>
          <p:nvPr>
            <p:ph sz="half" idx="1"/>
          </p:nvPr>
        </p:nvSpPr>
        <p:spPr>
          <a:xfrm>
            <a:off x="1462087" y="1446302"/>
            <a:ext cx="9267826" cy="5411698"/>
          </a:xfrm>
          <a:solidFill>
            <a:schemeClr val="tx2">
              <a:lumMod val="50000"/>
            </a:schemeClr>
          </a:solidFill>
        </p:spPr>
        <p:txBody>
          <a:bodyPr>
            <a:noAutofit/>
          </a:bodyPr>
          <a:lstStyle/>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loop</a:t>
            </a: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switch</a:t>
            </a:r>
            <a:r>
              <a:rPr lang="en-GB" sz="1050" b="0" dirty="0">
                <a:solidFill>
                  <a:srgbClr val="DAE3E3"/>
                </a:solidFill>
                <a:effectLst/>
                <a:highlight>
                  <a:srgbClr val="000000"/>
                </a:highlight>
                <a:latin typeface="Consolas" panose="020B0609020204030204" pitchFamily="49" charset="0"/>
              </a:rPr>
              <a:t> (state) {</a:t>
            </a:r>
          </a:p>
          <a:p>
            <a:pPr marL="0" indent="0">
              <a:lnSpc>
                <a:spcPct val="100000"/>
              </a:lnSpc>
              <a:spcBef>
                <a:spcPts val="0"/>
              </a:spcBef>
              <a:buNone/>
            </a:pPr>
            <a:br>
              <a:rPr lang="en-GB" sz="1050" b="0" dirty="0">
                <a:solidFill>
                  <a:srgbClr val="DAE3E3"/>
                </a:solidFill>
                <a:effectLst/>
                <a:highlight>
                  <a:srgbClr val="000000"/>
                </a:highlight>
                <a:latin typeface="Consolas" panose="020B0609020204030204" pitchFamily="49" charset="0"/>
              </a:rPr>
            </a:b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case</a:t>
            </a:r>
            <a:r>
              <a:rPr lang="en-GB" sz="1050" b="0" dirty="0">
                <a:solidFill>
                  <a:srgbClr val="DAE3E3"/>
                </a:solidFill>
                <a:effectLst/>
                <a:highlight>
                  <a:srgbClr val="000000"/>
                </a:highlight>
                <a:latin typeface="Consolas" panose="020B0609020204030204" pitchFamily="49" charset="0"/>
              </a:rPr>
              <a:t> WAITING_AGENT: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EXECUTE_EVERY_N_MS</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500</a:t>
            </a:r>
            <a:r>
              <a:rPr lang="en-GB" sz="1050" b="0" dirty="0">
                <a:solidFill>
                  <a:srgbClr val="DAE3E3"/>
                </a:solidFill>
                <a:effectLst/>
                <a:highlight>
                  <a:srgbClr val="000000"/>
                </a:highlight>
                <a:latin typeface="Consolas" panose="020B0609020204030204" pitchFamily="49" charset="0"/>
              </a:rPr>
              <a:t>, state = (RMW_RET_OK == </a:t>
            </a:r>
            <a:r>
              <a:rPr lang="en-GB" sz="1050" b="0" dirty="0" err="1">
                <a:solidFill>
                  <a:srgbClr val="F39C12"/>
                </a:solidFill>
                <a:effectLst/>
                <a:highlight>
                  <a:srgbClr val="000000"/>
                </a:highlight>
                <a:latin typeface="Consolas" panose="020B0609020204030204" pitchFamily="49" charset="0"/>
              </a:rPr>
              <a:t>rmw_uros_ping_agent</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100</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 AGENT_AVAILABLE : WAITING_AGENT;);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break</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050" b="0" dirty="0">
                <a:solidFill>
                  <a:srgbClr val="DAE3E3"/>
                </a:solidFill>
                <a:effectLst/>
                <a:highlight>
                  <a:srgbClr val="000000"/>
                </a:highlight>
                <a:latin typeface="Consolas" panose="020B0609020204030204" pitchFamily="49" charset="0"/>
              </a:rPr>
            </a:b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case</a:t>
            </a:r>
            <a:r>
              <a:rPr lang="en-GB" sz="1050" b="0" dirty="0">
                <a:solidFill>
                  <a:srgbClr val="DAE3E3"/>
                </a:solidFill>
                <a:effectLst/>
                <a:highlight>
                  <a:srgbClr val="000000"/>
                </a:highlight>
                <a:latin typeface="Consolas" panose="020B0609020204030204" pitchFamily="49" charset="0"/>
              </a:rPr>
              <a:t> AGENT_AVAILABLE:</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state = (</a:t>
            </a:r>
            <a:r>
              <a:rPr lang="en-GB" sz="1050" b="0" dirty="0">
                <a:solidFill>
                  <a:srgbClr val="7FCBCD"/>
                </a:solidFill>
                <a:effectLst/>
                <a:highlight>
                  <a:srgbClr val="000000"/>
                </a:highlight>
                <a:latin typeface="Consolas" panose="020B0609020204030204" pitchFamily="49" charset="0"/>
              </a:rPr>
              <a:t>true</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create_entities</a:t>
            </a:r>
            <a:r>
              <a:rPr lang="en-GB" sz="1050" b="0" dirty="0">
                <a:solidFill>
                  <a:srgbClr val="DAE3E3"/>
                </a:solidFill>
                <a:effectLst/>
                <a:highlight>
                  <a:srgbClr val="000000"/>
                </a:highlight>
                <a:latin typeface="Consolas" panose="020B0609020204030204" pitchFamily="49" charset="0"/>
              </a:rPr>
              <a:t>()) ? AGENT_CONNECTED : WAITING_AGENT;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(state == WAITING_AGENT)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destroy_entities</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break</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050" b="0" dirty="0">
                <a:solidFill>
                  <a:srgbClr val="DAE3E3"/>
                </a:solidFill>
                <a:effectLst/>
                <a:highlight>
                  <a:srgbClr val="000000"/>
                </a:highlight>
                <a:latin typeface="Consolas" panose="020B0609020204030204" pitchFamily="49" charset="0"/>
              </a:rPr>
            </a:b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case</a:t>
            </a:r>
            <a:r>
              <a:rPr lang="en-GB" sz="1050" b="0" dirty="0">
                <a:solidFill>
                  <a:srgbClr val="DAE3E3"/>
                </a:solidFill>
                <a:effectLst/>
                <a:highlight>
                  <a:srgbClr val="000000"/>
                </a:highlight>
                <a:latin typeface="Consolas" panose="020B0609020204030204" pitchFamily="49" charset="0"/>
              </a:rPr>
              <a:t> AGENT_CONNECTED:</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EXECUTE_EVERY_N_MS</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200</a:t>
            </a:r>
            <a:r>
              <a:rPr lang="en-GB" sz="1050" b="0" dirty="0">
                <a:solidFill>
                  <a:srgbClr val="DAE3E3"/>
                </a:solidFill>
                <a:effectLst/>
                <a:highlight>
                  <a:srgbClr val="000000"/>
                </a:highlight>
                <a:latin typeface="Consolas" panose="020B0609020204030204" pitchFamily="49" charset="0"/>
              </a:rPr>
              <a:t>, state = (RMW_RET_OK == </a:t>
            </a:r>
            <a:r>
              <a:rPr lang="en-GB" sz="1050" b="0" dirty="0" err="1">
                <a:solidFill>
                  <a:srgbClr val="F39C12"/>
                </a:solidFill>
                <a:effectLst/>
                <a:highlight>
                  <a:srgbClr val="000000"/>
                </a:highlight>
                <a:latin typeface="Consolas" panose="020B0609020204030204" pitchFamily="49" charset="0"/>
              </a:rPr>
              <a:t>rmw_uros_ping_agent</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100</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 AGENT_CONNECTED : AGENT_DISCONNECTED;);</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(state == AGENT_CONNECTED)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rclc_executor_spin_some</a:t>
            </a:r>
            <a:r>
              <a:rPr lang="en-GB" sz="1050" b="0" dirty="0">
                <a:solidFill>
                  <a:srgbClr val="DAE3E3"/>
                </a:solidFill>
                <a:effectLst/>
                <a:highlight>
                  <a:srgbClr val="000000"/>
                </a:highlight>
                <a:latin typeface="Consolas" panose="020B0609020204030204" pitchFamily="49" charset="0"/>
              </a:rPr>
              <a:t>(&amp;executor, </a:t>
            </a:r>
            <a:r>
              <a:rPr lang="en-GB" sz="1050" b="0" dirty="0">
                <a:solidFill>
                  <a:srgbClr val="F39C12"/>
                </a:solidFill>
                <a:effectLst/>
                <a:highlight>
                  <a:srgbClr val="000000"/>
                </a:highlight>
                <a:latin typeface="Consolas" panose="020B0609020204030204" pitchFamily="49" charset="0"/>
              </a:rPr>
              <a:t>RCL_MS_TO_NS</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100</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break</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050" b="0" dirty="0">
                <a:solidFill>
                  <a:srgbClr val="DAE3E3"/>
                </a:solidFill>
                <a:effectLst/>
                <a:highlight>
                  <a:srgbClr val="000000"/>
                </a:highlight>
                <a:latin typeface="Consolas" panose="020B0609020204030204" pitchFamily="49" charset="0"/>
              </a:rPr>
            </a:b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case</a:t>
            </a:r>
            <a:r>
              <a:rPr lang="en-GB" sz="1050" b="0" dirty="0">
                <a:solidFill>
                  <a:srgbClr val="DAE3E3"/>
                </a:solidFill>
                <a:effectLst/>
                <a:highlight>
                  <a:srgbClr val="000000"/>
                </a:highlight>
                <a:latin typeface="Consolas" panose="020B0609020204030204" pitchFamily="49" charset="0"/>
              </a:rPr>
              <a:t> AGENT_DISCONNECTED:</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destroy_entities</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state = WAITING_AGENT;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break</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default</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break</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p:txBody>
      </p:sp>
      <p:sp>
        <p:nvSpPr>
          <p:cNvPr id="4" name="Title 3">
            <a:extLst>
              <a:ext uri="{FF2B5EF4-FFF2-40B4-BE49-F238E27FC236}">
                <a16:creationId xmlns:a16="http://schemas.microsoft.com/office/drawing/2014/main" id="{1537AED8-B75F-E600-96CE-C95CA4186A57}"/>
              </a:ext>
            </a:extLst>
          </p:cNvPr>
          <p:cNvSpPr>
            <a:spLocks noGrp="1"/>
          </p:cNvSpPr>
          <p:nvPr>
            <p:ph type="title"/>
          </p:nvPr>
        </p:nvSpPr>
        <p:spPr/>
        <p:txBody>
          <a:bodyPr/>
          <a:lstStyle/>
          <a:p>
            <a:r>
              <a:rPr lang="en-GB" dirty="0"/>
              <a:t>Activity 1.2</a:t>
            </a:r>
          </a:p>
        </p:txBody>
      </p:sp>
    </p:spTree>
    <p:extLst>
      <p:ext uri="{BB962C8B-B14F-4D97-AF65-F5344CB8AC3E}">
        <p14:creationId xmlns:p14="http://schemas.microsoft.com/office/powerpoint/2010/main" val="644174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E293B-5A69-BABF-3944-15EDAFF816E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C4C94-C6E7-0CEE-782C-95FD22D0307B}"/>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97CFA8CC-A6AF-6869-36C8-8A0D34BD3D0B}"/>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BA7C3545-3BC4-B089-E1C3-FB511D13AC90}"/>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A271E2F9-5333-AA3B-56BF-30F4026421AD}"/>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2473A6C8-9F34-F5A4-5E9B-BCFF85D05AC1}"/>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38DCF080-5E17-47C8-3BED-3C9D22BB683C}"/>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3327839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8B5A-39B4-BC15-5007-83237F864A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08FE9B-9097-0F99-CC2B-5AD4F5DED13D}"/>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5EE0E77A-2D07-5BC9-A65B-951C8D25C7AF}"/>
              </a:ext>
            </a:extLst>
          </p:cNvPr>
          <p:cNvSpPr>
            <a:spLocks noGrp="1"/>
          </p:cNvSpPr>
          <p:nvPr>
            <p:ph type="title"/>
          </p:nvPr>
        </p:nvSpPr>
        <p:spPr/>
        <p:txBody>
          <a:bodyPr/>
          <a:lstStyle/>
          <a:p>
            <a:r>
              <a:rPr lang="en-GB" dirty="0"/>
              <a:t>Activity</a:t>
            </a:r>
          </a:p>
        </p:txBody>
      </p:sp>
      <p:pic>
        <p:nvPicPr>
          <p:cNvPr id="8" name="Picture 7">
            <a:extLst>
              <a:ext uri="{FF2B5EF4-FFF2-40B4-BE49-F238E27FC236}">
                <a16:creationId xmlns:a16="http://schemas.microsoft.com/office/drawing/2014/main" id="{DD2CBCFF-AE0D-B3E4-360E-D54F5188BE71}"/>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8AB625DB-8799-43FA-770A-92D58AEEE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71888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FC40-EA16-1C5B-87F0-500617636EB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69667E-30CB-BB9C-2494-D12752B6F66E}"/>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F40E80ED-FC89-334E-8BF1-E91AC4ABE126}"/>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6749FFED-59F6-D7C4-42A6-286F6958D2CA}"/>
              </a:ext>
            </a:extLst>
          </p:cNvPr>
          <p:cNvSpPr>
            <a:spLocks noGrp="1"/>
          </p:cNvSpPr>
          <p:nvPr>
            <p:ph type="title"/>
          </p:nvPr>
        </p:nvSpPr>
        <p:spPr/>
        <p:txBody>
          <a:bodyPr/>
          <a:lstStyle/>
          <a:p>
            <a:r>
              <a:rPr lang="en-GB" dirty="0"/>
              <a:t>Activity</a:t>
            </a:r>
          </a:p>
        </p:txBody>
      </p:sp>
      <p:pic>
        <p:nvPicPr>
          <p:cNvPr id="5" name="Picture 4">
            <a:extLst>
              <a:ext uri="{FF2B5EF4-FFF2-40B4-BE49-F238E27FC236}">
                <a16:creationId xmlns:a16="http://schemas.microsoft.com/office/drawing/2014/main" id="{FD86FD3F-A1AA-9434-407E-4A3A6E4DE59C}"/>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2C75EEF2-4E39-5412-C64E-2AB77CD27CB6}"/>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3B00FD9B-DD41-A490-6598-B02E110843AD}"/>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158838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C5A95D-9264-20C6-DD04-BC1685228BA4}"/>
              </a:ext>
            </a:extLst>
          </p:cNvPr>
          <p:cNvSpPr>
            <a:spLocks noGrp="1"/>
          </p:cNvSpPr>
          <p:nvPr>
            <p:ph type="title"/>
          </p:nvPr>
        </p:nvSpPr>
        <p:spPr/>
        <p:txBody>
          <a:bodyPr/>
          <a:lstStyle/>
          <a:p>
            <a:r>
              <a:rPr lang="en-GB" dirty="0"/>
              <a:t>Micro-ROS: Introduction</a:t>
            </a:r>
            <a:endParaRPr lang="en-US" dirty="0"/>
          </a:p>
        </p:txBody>
      </p:sp>
      <p:pic>
        <p:nvPicPr>
          <p:cNvPr id="7" name="Content Placeholder 4">
            <a:extLst>
              <a:ext uri="{FF2B5EF4-FFF2-40B4-BE49-F238E27FC236}">
                <a16:creationId xmlns:a16="http://schemas.microsoft.com/office/drawing/2014/main" id="{65DDAF9C-B549-061C-F185-7823CD4DAEE7}"/>
              </a:ext>
            </a:extLst>
          </p:cNvPr>
          <p:cNvPicPr>
            <a:picLocks noGrp="1" noChangeAspect="1"/>
          </p:cNvPicPr>
          <p:nvPr>
            <p:ph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0956" y="1797050"/>
            <a:ext cx="8677275" cy="4351338"/>
          </a:xfrm>
          <a:prstGeom prst="rect">
            <a:avLst/>
          </a:prstGeom>
        </p:spPr>
      </p:pic>
    </p:spTree>
    <p:extLst>
      <p:ext uri="{BB962C8B-B14F-4D97-AF65-F5344CB8AC3E}">
        <p14:creationId xmlns:p14="http://schemas.microsoft.com/office/powerpoint/2010/main" val="3090750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50FC8-C26B-725D-A322-133D2F4606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7C550F-F4AB-FF82-1873-862F536AD7EF}"/>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8F29FC78-805F-D135-535F-9BD000CBB812}"/>
              </a:ext>
            </a:extLst>
          </p:cNvPr>
          <p:cNvSpPr>
            <a:spLocks noGrp="1"/>
          </p:cNvSpPr>
          <p:nvPr>
            <p:ph sz="half" idx="2"/>
          </p:nvPr>
        </p:nvSpPr>
        <p:spPr/>
        <p:txBody>
          <a:bodyPr/>
          <a:lstStyle/>
          <a:p>
            <a:pPr>
              <a:lnSpc>
                <a:spcPct val="150000"/>
              </a:lnSpc>
            </a:pPr>
            <a:r>
              <a:rPr lang="en-US" sz="1600" dirty="0"/>
              <a:t>Open another terminal and type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US" sz="1600" dirty="0"/>
              <a:t>Echo the topic “</a:t>
            </a:r>
            <a:r>
              <a:rPr lang="pt-BR" sz="1600" dirty="0"/>
              <a:t>/micro_ros_arduino_node_publisher</a:t>
            </a:r>
            <a:r>
              <a:rPr lang="en-US" sz="1600" dirty="0"/>
              <a:t>” </a:t>
            </a:r>
          </a:p>
          <a:p>
            <a:endParaRPr lang="en-GB" dirty="0"/>
          </a:p>
        </p:txBody>
      </p:sp>
      <p:sp>
        <p:nvSpPr>
          <p:cNvPr id="4" name="Title 3">
            <a:extLst>
              <a:ext uri="{FF2B5EF4-FFF2-40B4-BE49-F238E27FC236}">
                <a16:creationId xmlns:a16="http://schemas.microsoft.com/office/drawing/2014/main" id="{6EF84997-675B-FF3B-49B2-8F2C3EBAB9E5}"/>
              </a:ext>
            </a:extLst>
          </p:cNvPr>
          <p:cNvSpPr>
            <a:spLocks noGrp="1"/>
          </p:cNvSpPr>
          <p:nvPr>
            <p:ph type="title"/>
          </p:nvPr>
        </p:nvSpPr>
        <p:spPr/>
        <p:txBody>
          <a:bodyPr/>
          <a:lstStyle/>
          <a:p>
            <a:r>
              <a:rPr lang="en-GB" dirty="0"/>
              <a:t>Activity 1.2</a:t>
            </a:r>
          </a:p>
        </p:txBody>
      </p:sp>
      <p:sp>
        <p:nvSpPr>
          <p:cNvPr id="6" name="Rectangle 3">
            <a:extLst>
              <a:ext uri="{FF2B5EF4-FFF2-40B4-BE49-F238E27FC236}">
                <a16:creationId xmlns:a16="http://schemas.microsoft.com/office/drawing/2014/main" id="{4393C9DB-8988-1F5A-F0A2-FD1415D45EFD}"/>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serial --dev /dev/tty***0</a:t>
            </a:r>
            <a:endParaRPr lang="en-US" sz="1100" dirty="0">
              <a:latin typeface="Consolas" panose="020B0609020204030204" pitchFamily="49" charset="0"/>
            </a:endParaRPr>
          </a:p>
        </p:txBody>
      </p:sp>
      <p:sp>
        <p:nvSpPr>
          <p:cNvPr id="11" name="Rectangle 3">
            <a:extLst>
              <a:ext uri="{FF2B5EF4-FFF2-40B4-BE49-F238E27FC236}">
                <a16:creationId xmlns:a16="http://schemas.microsoft.com/office/drawing/2014/main" id="{CCBF1AD7-7004-A1E1-3226-B7323767B925}"/>
              </a:ext>
            </a:extLst>
          </p:cNvPr>
          <p:cNvSpPr>
            <a:spLocks noChangeArrowheads="1"/>
          </p:cNvSpPr>
          <p:nvPr/>
        </p:nvSpPr>
        <p:spPr bwMode="auto">
          <a:xfrm>
            <a:off x="6324600" y="4626813"/>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topic echo /micro_ros_arduino_node_publisher</a:t>
            </a:r>
            <a:endParaRPr lang="fr-FR" sz="1100" dirty="0">
              <a:latin typeface="Consolas" panose="020B0609020204030204" pitchFamily="49" charset="0"/>
            </a:endParaRPr>
          </a:p>
        </p:txBody>
      </p:sp>
      <p:pic>
        <p:nvPicPr>
          <p:cNvPr id="5" name="Picture 4">
            <a:extLst>
              <a:ext uri="{FF2B5EF4-FFF2-40B4-BE49-F238E27FC236}">
                <a16:creationId xmlns:a16="http://schemas.microsoft.com/office/drawing/2014/main" id="{D9F27BEF-4734-5E1B-D77B-9177686664E6}"/>
              </a:ext>
            </a:extLst>
          </p:cNvPr>
          <p:cNvPicPr>
            <a:picLocks noChangeAspect="1"/>
          </p:cNvPicPr>
          <p:nvPr/>
        </p:nvPicPr>
        <p:blipFill>
          <a:blip r:embed="rId3"/>
          <a:stretch>
            <a:fillRect/>
          </a:stretch>
        </p:blipFill>
        <p:spPr>
          <a:xfrm>
            <a:off x="1809334" y="3751153"/>
            <a:ext cx="3239332" cy="2909908"/>
          </a:xfrm>
          <a:prstGeom prst="rect">
            <a:avLst/>
          </a:prstGeom>
        </p:spPr>
      </p:pic>
      <p:pic>
        <p:nvPicPr>
          <p:cNvPr id="7" name="Picture 6">
            <a:extLst>
              <a:ext uri="{FF2B5EF4-FFF2-40B4-BE49-F238E27FC236}">
                <a16:creationId xmlns:a16="http://schemas.microsoft.com/office/drawing/2014/main" id="{3BCC0A86-E354-89BA-0F9C-F46ACC7FB8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5224" y="5060810"/>
            <a:ext cx="3005073" cy="1476581"/>
          </a:xfrm>
          <a:prstGeom prst="rect">
            <a:avLst/>
          </a:prstGeom>
        </p:spPr>
      </p:pic>
      <p:pic>
        <p:nvPicPr>
          <p:cNvPr id="8" name="Picture 7">
            <a:extLst>
              <a:ext uri="{FF2B5EF4-FFF2-40B4-BE49-F238E27FC236}">
                <a16:creationId xmlns:a16="http://schemas.microsoft.com/office/drawing/2014/main" id="{545422AF-C27E-C7F8-2172-4C27AA2451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47265" y="2903324"/>
            <a:ext cx="3243211" cy="743054"/>
          </a:xfrm>
          <a:prstGeom prst="rect">
            <a:avLst/>
          </a:prstGeom>
        </p:spPr>
      </p:pic>
      <p:sp>
        <p:nvSpPr>
          <p:cNvPr id="10" name="Rectangle 3">
            <a:extLst>
              <a:ext uri="{FF2B5EF4-FFF2-40B4-BE49-F238E27FC236}">
                <a16:creationId xmlns:a16="http://schemas.microsoft.com/office/drawing/2014/main" id="{A6C3AB99-B94F-00DA-7D50-C5F203CC8B02}"/>
              </a:ext>
            </a:extLst>
          </p:cNvPr>
          <p:cNvSpPr>
            <a:spLocks noChangeArrowheads="1"/>
          </p:cNvSpPr>
          <p:nvPr/>
        </p:nvSpPr>
        <p:spPr bwMode="auto">
          <a:xfrm>
            <a:off x="6096000" y="2426737"/>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311086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56B1-0560-21C4-01B0-09290B1314B7}"/>
              </a:ext>
            </a:extLst>
          </p:cNvPr>
          <p:cNvSpPr>
            <a:spLocks noGrp="1"/>
          </p:cNvSpPr>
          <p:nvPr>
            <p:ph type="ctrTitle"/>
          </p:nvPr>
        </p:nvSpPr>
        <p:spPr/>
        <p:txBody>
          <a:bodyPr>
            <a:normAutofit fontScale="90000"/>
          </a:bodyPr>
          <a:lstStyle/>
          <a:p>
            <a:r>
              <a:rPr lang="en-GB" sz="3600" dirty="0"/>
              <a:t>Micro-ROS Serial Communication</a:t>
            </a:r>
            <a:endParaRPr lang="en-US" sz="3600" dirty="0"/>
          </a:p>
        </p:txBody>
      </p:sp>
      <p:sp>
        <p:nvSpPr>
          <p:cNvPr id="3" name="Subtitle 2">
            <a:extLst>
              <a:ext uri="{FF2B5EF4-FFF2-40B4-BE49-F238E27FC236}">
                <a16:creationId xmlns:a16="http://schemas.microsoft.com/office/drawing/2014/main" id="{B0B1CF5A-1765-3B9C-0E6A-BA4E4AF67F19}"/>
              </a:ext>
            </a:extLst>
          </p:cNvPr>
          <p:cNvSpPr>
            <a:spLocks noGrp="1"/>
          </p:cNvSpPr>
          <p:nvPr>
            <p:ph type="subTitle" idx="1"/>
          </p:nvPr>
        </p:nvSpPr>
        <p:spPr/>
        <p:txBody>
          <a:bodyPr/>
          <a:lstStyle/>
          <a:p>
            <a:r>
              <a:rPr lang="en-US" dirty="0"/>
              <a:t>Activity 2: Subscriber </a:t>
            </a:r>
          </a:p>
        </p:txBody>
      </p:sp>
    </p:spTree>
    <p:extLst>
      <p:ext uri="{BB962C8B-B14F-4D97-AF65-F5344CB8AC3E}">
        <p14:creationId xmlns:p14="http://schemas.microsoft.com/office/powerpoint/2010/main" val="3286026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F65FD-2E09-487C-A932-57B373C190C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70756BFC-C531-6409-1BB7-B31728EF0D61}"/>
              </a:ext>
            </a:extLst>
          </p:cNvPr>
          <p:cNvPicPr>
            <a:picLocks noChangeAspect="1"/>
          </p:cNvPicPr>
          <p:nvPr/>
        </p:nvPicPr>
        <p:blipFill>
          <a:blip r:embed="rId2"/>
          <a:stretch>
            <a:fillRect/>
          </a:stretch>
        </p:blipFill>
        <p:spPr>
          <a:xfrm>
            <a:off x="9722014" y="5510467"/>
            <a:ext cx="1142682" cy="850368"/>
          </a:xfrm>
          <a:prstGeom prst="rect">
            <a:avLst/>
          </a:prstGeom>
        </p:spPr>
      </p:pic>
      <p:sp>
        <p:nvSpPr>
          <p:cNvPr id="2" name="Content Placeholder 1">
            <a:extLst>
              <a:ext uri="{FF2B5EF4-FFF2-40B4-BE49-F238E27FC236}">
                <a16:creationId xmlns:a16="http://schemas.microsoft.com/office/drawing/2014/main" id="{3F4B26A8-470A-E693-726C-88EDE5057DF0}"/>
              </a:ext>
            </a:extLst>
          </p:cNvPr>
          <p:cNvSpPr>
            <a:spLocks noGrp="1"/>
          </p:cNvSpPr>
          <p:nvPr>
            <p:ph sz="half" idx="1"/>
          </p:nvPr>
        </p:nvSpPr>
        <p:spPr>
          <a:xfrm>
            <a:off x="838200" y="1825624"/>
            <a:ext cx="5181600" cy="4847791"/>
          </a:xfrm>
        </p:spPr>
        <p:txBody>
          <a:bodyPr>
            <a:normAutofit fontScale="85000" lnSpcReduction="20000"/>
          </a:bodyPr>
          <a:lstStyle/>
          <a:p>
            <a:pPr>
              <a:lnSpc>
                <a:spcPct val="150000"/>
              </a:lnSpc>
            </a:pPr>
            <a:r>
              <a:rPr lang="en-GB" sz="2000" dirty="0"/>
              <a:t>The following activity is based on the example tutorial found in the provided micro-ROS libraries.</a:t>
            </a:r>
          </a:p>
          <a:p>
            <a:pPr>
              <a:lnSpc>
                <a:spcPct val="150000"/>
              </a:lnSpc>
            </a:pPr>
            <a:r>
              <a:rPr lang="en-GB" sz="2000" dirty="0"/>
              <a:t>This activity requires Arduino IDE to be installed and configured as shown in “MCR2_Micro_ROS_Installation”. </a:t>
            </a:r>
          </a:p>
          <a:p>
            <a:pPr>
              <a:lnSpc>
                <a:spcPct val="150000"/>
              </a:lnSpc>
            </a:pPr>
            <a:r>
              <a:rPr lang="en-GB" sz="2000" dirty="0"/>
              <a:t>Requirements:</a:t>
            </a:r>
          </a:p>
          <a:p>
            <a:pPr lvl="1">
              <a:lnSpc>
                <a:spcPct val="150000"/>
              </a:lnSpc>
            </a:pPr>
            <a:r>
              <a:rPr lang="en-GB" sz="1600" dirty="0"/>
              <a:t>Microcontroller</a:t>
            </a:r>
          </a:p>
          <a:p>
            <a:pPr lvl="1">
              <a:lnSpc>
                <a:spcPct val="150000"/>
              </a:lnSpc>
            </a:pPr>
            <a:r>
              <a:rPr lang="en-GB" sz="1600" dirty="0"/>
              <a:t>Computer</a:t>
            </a:r>
          </a:p>
          <a:p>
            <a:pPr lvl="1">
              <a:lnSpc>
                <a:spcPct val="150000"/>
              </a:lnSpc>
            </a:pPr>
            <a:r>
              <a:rPr lang="en-GB" sz="1600" dirty="0"/>
              <a:t>micro-</a:t>
            </a:r>
            <a:r>
              <a:rPr lang="en-GB" sz="1600" dirty="0" err="1"/>
              <a:t>usb</a:t>
            </a:r>
            <a:r>
              <a:rPr lang="en-GB" sz="1600" dirty="0"/>
              <a:t> to USB cable (Data)</a:t>
            </a:r>
          </a:p>
          <a:p>
            <a:pPr lvl="1">
              <a:lnSpc>
                <a:spcPct val="150000"/>
              </a:lnSpc>
            </a:pPr>
            <a:r>
              <a:rPr lang="en-GB" sz="1600" dirty="0"/>
              <a:t>Breadboard</a:t>
            </a:r>
          </a:p>
          <a:p>
            <a:pPr lvl="1">
              <a:lnSpc>
                <a:spcPct val="150000"/>
              </a:lnSpc>
            </a:pPr>
            <a:r>
              <a:rPr lang="en-GB" sz="1600" dirty="0"/>
              <a:t>LED</a:t>
            </a:r>
          </a:p>
          <a:p>
            <a:pPr lvl="1">
              <a:lnSpc>
                <a:spcPct val="150000"/>
              </a:lnSpc>
            </a:pPr>
            <a:r>
              <a:rPr lang="en-GB" sz="1600" dirty="0"/>
              <a:t>2 x 150 Ohm Resistor</a:t>
            </a:r>
          </a:p>
          <a:p>
            <a:pPr>
              <a:lnSpc>
                <a:spcPct val="150000"/>
              </a:lnSpc>
            </a:pPr>
            <a:endParaRPr lang="en-GB" sz="2000" dirty="0"/>
          </a:p>
          <a:p>
            <a:pPr>
              <a:lnSpc>
                <a:spcPct val="150000"/>
              </a:lnSpc>
            </a:pPr>
            <a:endParaRPr lang="en-GB" sz="2000" dirty="0"/>
          </a:p>
        </p:txBody>
      </p:sp>
      <p:sp>
        <p:nvSpPr>
          <p:cNvPr id="4" name="Title 3">
            <a:extLst>
              <a:ext uri="{FF2B5EF4-FFF2-40B4-BE49-F238E27FC236}">
                <a16:creationId xmlns:a16="http://schemas.microsoft.com/office/drawing/2014/main" id="{628A1902-3FFC-DAEE-44DC-1732B01093F2}"/>
              </a:ext>
            </a:extLst>
          </p:cNvPr>
          <p:cNvSpPr>
            <a:spLocks noGrp="1"/>
          </p:cNvSpPr>
          <p:nvPr>
            <p:ph type="title"/>
          </p:nvPr>
        </p:nvSpPr>
        <p:spPr/>
        <p:txBody>
          <a:bodyPr/>
          <a:lstStyle/>
          <a:p>
            <a:r>
              <a:rPr lang="en-US" dirty="0">
                <a:latin typeface="Nexa-Bold" panose="01000000000000000000" pitchFamily="2" charset="0"/>
              </a:rPr>
              <a:t>Requirements</a:t>
            </a:r>
            <a:endParaRPr lang="en-GB" dirty="0"/>
          </a:p>
        </p:txBody>
      </p:sp>
      <p:grpSp>
        <p:nvGrpSpPr>
          <p:cNvPr id="10" name="Group 9">
            <a:extLst>
              <a:ext uri="{FF2B5EF4-FFF2-40B4-BE49-F238E27FC236}">
                <a16:creationId xmlns:a16="http://schemas.microsoft.com/office/drawing/2014/main" id="{2B4B10E5-DE19-4676-08F2-A91C98C575AF}"/>
              </a:ext>
            </a:extLst>
          </p:cNvPr>
          <p:cNvGrpSpPr/>
          <p:nvPr/>
        </p:nvGrpSpPr>
        <p:grpSpPr>
          <a:xfrm>
            <a:off x="5565036" y="4093088"/>
            <a:ext cx="1995961" cy="1995961"/>
            <a:chOff x="6374432" y="4472992"/>
            <a:chExt cx="1995961" cy="1995961"/>
          </a:xfrm>
        </p:grpSpPr>
        <p:pic>
          <p:nvPicPr>
            <p:cNvPr id="11" name="Graphic 10" descr="Computer outline">
              <a:extLst>
                <a:ext uri="{FF2B5EF4-FFF2-40B4-BE49-F238E27FC236}">
                  <a16:creationId xmlns:a16="http://schemas.microsoft.com/office/drawing/2014/main" id="{8666C5A8-4028-5697-3E58-AADDCCE22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432" y="4472992"/>
              <a:ext cx="1995961" cy="1995961"/>
            </a:xfrm>
            <a:prstGeom prst="rect">
              <a:avLst/>
            </a:prstGeom>
          </p:spPr>
        </p:pic>
        <p:sp>
          <p:nvSpPr>
            <p:cNvPr id="15" name="TextBox 14">
              <a:extLst>
                <a:ext uri="{FF2B5EF4-FFF2-40B4-BE49-F238E27FC236}">
                  <a16:creationId xmlns:a16="http://schemas.microsoft.com/office/drawing/2014/main" id="{EF704B62-43F9-60F0-8840-8EE37C0F7D3F}"/>
                </a:ext>
              </a:extLst>
            </p:cNvPr>
            <p:cNvSpPr txBox="1"/>
            <p:nvPr/>
          </p:nvSpPr>
          <p:spPr>
            <a:xfrm>
              <a:off x="6486409" y="6014308"/>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Computer</a:t>
              </a:r>
              <a:endParaRPr lang="en-GB" dirty="0">
                <a:solidFill>
                  <a:schemeClr val="bg2">
                    <a:lumMod val="50000"/>
                  </a:schemeClr>
                </a:solidFill>
              </a:endParaRPr>
            </a:p>
          </p:txBody>
        </p:sp>
        <p:pic>
          <p:nvPicPr>
            <p:cNvPr id="4098" name="Picture 2" descr="Simple Arduino PNG Transparent Background, Free Download #17572 -  FreeIconsPNG">
              <a:extLst>
                <a:ext uri="{FF2B5EF4-FFF2-40B4-BE49-F238E27FC236}">
                  <a16:creationId xmlns:a16="http://schemas.microsoft.com/office/drawing/2014/main" id="{B560D2A7-A32B-6D9F-3A4B-79B1518CE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734" y="5022435"/>
              <a:ext cx="940169" cy="6790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E82CD35-51E5-C2D0-FAEA-6AFED47124DA}"/>
              </a:ext>
            </a:extLst>
          </p:cNvPr>
          <p:cNvGrpSpPr/>
          <p:nvPr/>
        </p:nvGrpSpPr>
        <p:grpSpPr>
          <a:xfrm>
            <a:off x="9658635" y="1529123"/>
            <a:ext cx="1772005" cy="2186020"/>
            <a:chOff x="6374432" y="1547159"/>
            <a:chExt cx="1772005" cy="2186020"/>
          </a:xfrm>
        </p:grpSpPr>
        <p:pic>
          <p:nvPicPr>
            <p:cNvPr id="5122" name="Picture 2" descr="ESP32-DevKitC-32E Espressif Systems | Mouser México">
              <a:extLst>
                <a:ext uri="{FF2B5EF4-FFF2-40B4-BE49-F238E27FC236}">
                  <a16:creationId xmlns:a16="http://schemas.microsoft.com/office/drawing/2014/main" id="{B6E62043-499F-A457-EB9D-A3B081B7E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235" y="1547159"/>
              <a:ext cx="914400" cy="1816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37161E-7229-0719-E4A4-F09ABCF1FEFC}"/>
                </a:ext>
              </a:extLst>
            </p:cNvPr>
            <p:cNvSpPr txBox="1"/>
            <p:nvPr/>
          </p:nvSpPr>
          <p:spPr>
            <a:xfrm>
              <a:off x="6374432" y="3363847"/>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ESP32 board</a:t>
              </a:r>
              <a:endParaRPr lang="en-GB" dirty="0">
                <a:solidFill>
                  <a:schemeClr val="bg2">
                    <a:lumMod val="50000"/>
                  </a:schemeClr>
                </a:solidFill>
              </a:endParaRPr>
            </a:p>
          </p:txBody>
        </p:sp>
      </p:grpSp>
      <p:pic>
        <p:nvPicPr>
          <p:cNvPr id="5" name="Content Placeholder 5" descr="A green circuit board with black and gold pins&#10;&#10;Description automatically generated">
            <a:extLst>
              <a:ext uri="{FF2B5EF4-FFF2-40B4-BE49-F238E27FC236}">
                <a16:creationId xmlns:a16="http://schemas.microsoft.com/office/drawing/2014/main" id="{6008FE23-6B71-AF51-2CDF-1C4D34E300F0}"/>
              </a:ext>
            </a:extLst>
          </p:cNvPr>
          <p:cNvPicPr>
            <a:picLocks noGrp="1" noChangeAspect="1"/>
          </p:cNvPicPr>
          <p:nvPr>
            <p:ph sz="half" idx="2"/>
          </p:nvPr>
        </p:nvPicPr>
        <p:blipFill>
          <a:blip r:embed="rId7">
            <a:extLst>
              <a:ext uri="{BEBA8EAE-BF5A-486C-A8C5-ECC9F3942E4B}">
                <a14:imgProps xmlns:a14="http://schemas.microsoft.com/office/drawing/2010/main">
                  <a14:imgLayer r:embed="rId8">
                    <a14:imgEffect>
                      <a14:backgroundRemoval t="10000" b="90000" l="10000" r="90000">
                        <a14:foregroundMark x1="39550" y1="51504" x2="40900" y2="53982"/>
                      </a14:backgroundRemoval>
                    </a14:imgEffect>
                  </a14:imgLayer>
                </a14:imgProps>
              </a:ext>
              <a:ext uri="{28A0092B-C50C-407E-A947-70E740481C1C}">
                <a14:useLocalDpi xmlns:a14="http://schemas.microsoft.com/office/drawing/2010/main" val="0"/>
              </a:ext>
            </a:extLst>
          </a:blip>
          <a:stretch>
            <a:fillRect/>
          </a:stretch>
        </p:blipFill>
        <p:spPr>
          <a:xfrm>
            <a:off x="5866318" y="1512762"/>
            <a:ext cx="3532672" cy="1995960"/>
          </a:xfrm>
        </p:spPr>
      </p:pic>
      <p:sp>
        <p:nvSpPr>
          <p:cNvPr id="6" name="TextBox 5">
            <a:extLst>
              <a:ext uri="{FF2B5EF4-FFF2-40B4-BE49-F238E27FC236}">
                <a16:creationId xmlns:a16="http://schemas.microsoft.com/office/drawing/2014/main" id="{30E6E774-BFC2-5360-DECD-3C6FA1F0C232}"/>
              </a:ext>
            </a:extLst>
          </p:cNvPr>
          <p:cNvSpPr txBox="1"/>
          <p:nvPr/>
        </p:nvSpPr>
        <p:spPr>
          <a:xfrm>
            <a:off x="6746651" y="3329450"/>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Hackerboard</a:t>
            </a:r>
            <a:endParaRPr lang="en-GB" dirty="0">
              <a:solidFill>
                <a:schemeClr val="bg2">
                  <a:lumMod val="50000"/>
                </a:schemeClr>
              </a:solidFill>
            </a:endParaRPr>
          </a:p>
        </p:txBody>
      </p:sp>
      <p:sp>
        <p:nvSpPr>
          <p:cNvPr id="7" name="TextBox 6">
            <a:extLst>
              <a:ext uri="{FF2B5EF4-FFF2-40B4-BE49-F238E27FC236}">
                <a16:creationId xmlns:a16="http://schemas.microsoft.com/office/drawing/2014/main" id="{91ED90A4-5613-2724-EA20-6206B764D793}"/>
              </a:ext>
            </a:extLst>
          </p:cNvPr>
          <p:cNvSpPr txBox="1"/>
          <p:nvPr/>
        </p:nvSpPr>
        <p:spPr>
          <a:xfrm>
            <a:off x="8958370" y="2252801"/>
            <a:ext cx="609778"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Or</a:t>
            </a:r>
            <a:endParaRPr lang="en-GB" dirty="0">
              <a:solidFill>
                <a:schemeClr val="bg2">
                  <a:lumMod val="50000"/>
                </a:schemeClr>
              </a:solidFill>
            </a:endParaRPr>
          </a:p>
        </p:txBody>
      </p:sp>
      <p:pic>
        <p:nvPicPr>
          <p:cNvPr id="12" name="Picture 6" descr="Premium breadboard 830 holes">
            <a:extLst>
              <a:ext uri="{FF2B5EF4-FFF2-40B4-BE49-F238E27FC236}">
                <a16:creationId xmlns:a16="http://schemas.microsoft.com/office/drawing/2014/main" id="{0316A432-3B7A-199F-DA82-2027BB5748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2704" y="3928501"/>
            <a:ext cx="1913488" cy="14351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236D4D4-5005-7619-72C2-5A557EB289BA}"/>
              </a:ext>
            </a:extLst>
          </p:cNvPr>
          <p:cNvSpPr txBox="1"/>
          <p:nvPr/>
        </p:nvSpPr>
        <p:spPr>
          <a:xfrm>
            <a:off x="8022163" y="4986444"/>
            <a:ext cx="2274570" cy="369332"/>
          </a:xfrm>
          <a:prstGeom prst="rect">
            <a:avLst/>
          </a:prstGeom>
          <a:noFill/>
        </p:spPr>
        <p:txBody>
          <a:bodyPr wrap="square">
            <a:spAutoFit/>
          </a:bodyPr>
          <a:lstStyle/>
          <a:p>
            <a:pPr lvl="0" algn="ctr"/>
            <a:r>
              <a:rPr lang="en-US" dirty="0">
                <a:solidFill>
                  <a:schemeClr val="bg2">
                    <a:lumMod val="50000"/>
                  </a:schemeClr>
                </a:solidFill>
                <a:latin typeface="Nexa-Bold" panose="01000000000000000000" pitchFamily="2" charset="0"/>
              </a:rPr>
              <a:t>Breadboard</a:t>
            </a:r>
            <a:endParaRPr lang="en-GB" dirty="0">
              <a:solidFill>
                <a:schemeClr val="bg2">
                  <a:lumMod val="50000"/>
                </a:schemeClr>
              </a:solidFill>
              <a:latin typeface="Nexa-Bold" panose="01000000000000000000" pitchFamily="2"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6BC3C3-3FCD-B867-1CFF-5A5E477263FB}"/>
                  </a:ext>
                </a:extLst>
              </p:cNvPr>
              <p:cNvSpPr txBox="1"/>
              <p:nvPr/>
            </p:nvSpPr>
            <p:spPr>
              <a:xfrm>
                <a:off x="9156070" y="6277149"/>
                <a:ext cx="2274570" cy="369332"/>
              </a:xfrm>
              <a:prstGeom prst="rect">
                <a:avLst/>
              </a:prstGeom>
              <a:noFill/>
            </p:spPr>
            <p:txBody>
              <a:bodyPr wrap="square">
                <a:spAutoFit/>
              </a:bodyPr>
              <a:lstStyle/>
              <a:p>
                <a:pPr algn="ctr"/>
                <a:r>
                  <a:rPr lang="en-US" dirty="0">
                    <a:solidFill>
                      <a:schemeClr val="bg2">
                        <a:lumMod val="50000"/>
                      </a:schemeClr>
                    </a:solidFill>
                    <a:latin typeface="Nexa-Bold" panose="01000000000000000000" pitchFamily="2" charset="0"/>
                  </a:rPr>
                  <a:t> </a:t>
                </a:r>
                <a14:m>
                  <m:oMath xmlns:m="http://schemas.openxmlformats.org/officeDocument/2006/math">
                    <m:r>
                      <a:rPr lang="en-GB" b="0" i="0" smtClean="0">
                        <a:solidFill>
                          <a:schemeClr val="bg2">
                            <a:lumMod val="50000"/>
                          </a:schemeClr>
                        </a:solidFill>
                        <a:latin typeface="Cambria Math" panose="02040503050406030204" pitchFamily="18" charset="0"/>
                      </a:rPr>
                      <m:t>150</m:t>
                    </m:r>
                    <m:r>
                      <m:rPr>
                        <m:sty m:val="p"/>
                      </m:rPr>
                      <a:rPr lang="en-GB">
                        <a:solidFill>
                          <a:schemeClr val="bg2">
                            <a:lumMod val="50000"/>
                          </a:schemeClr>
                        </a:solidFill>
                        <a:latin typeface="Cambria Math" panose="02040503050406030204" pitchFamily="18" charset="0"/>
                      </a:rPr>
                      <m:t>Ω</m:t>
                    </m:r>
                  </m:oMath>
                </a14:m>
                <a:r>
                  <a:rPr lang="en-US" dirty="0">
                    <a:solidFill>
                      <a:schemeClr val="bg2">
                        <a:lumMod val="50000"/>
                      </a:schemeClr>
                    </a:solidFill>
                    <a:latin typeface="Nexa-Bold" panose="01000000000000000000" pitchFamily="2" charset="0"/>
                  </a:rPr>
                  <a:t> Resistor</a:t>
                </a:r>
                <a:endParaRPr lang="en-GB" dirty="0">
                  <a:solidFill>
                    <a:schemeClr val="bg2">
                      <a:lumMod val="50000"/>
                    </a:schemeClr>
                  </a:solidFill>
                  <a:latin typeface="Nexa-Bold" panose="01000000000000000000" pitchFamily="2" charset="0"/>
                </a:endParaRPr>
              </a:p>
            </p:txBody>
          </p:sp>
        </mc:Choice>
        <mc:Fallback xmlns="">
          <p:sp>
            <p:nvSpPr>
              <p:cNvPr id="17" name="TextBox 16">
                <a:extLst>
                  <a:ext uri="{FF2B5EF4-FFF2-40B4-BE49-F238E27FC236}">
                    <a16:creationId xmlns:a16="http://schemas.microsoft.com/office/drawing/2014/main" id="{172EC9B1-C106-2AC4-6F09-F5923D82E0B7}"/>
                  </a:ext>
                </a:extLst>
              </p:cNvPr>
              <p:cNvSpPr txBox="1">
                <a:spLocks noRot="1" noChangeAspect="1" noMove="1" noResize="1" noEditPoints="1" noAdjustHandles="1" noChangeArrowheads="1" noChangeShapeType="1" noTextEdit="1"/>
              </p:cNvSpPr>
              <p:nvPr/>
            </p:nvSpPr>
            <p:spPr>
              <a:xfrm>
                <a:off x="9156070" y="6277149"/>
                <a:ext cx="2274570" cy="369332"/>
              </a:xfrm>
              <a:prstGeom prst="rect">
                <a:avLst/>
              </a:prstGeom>
              <a:blipFill>
                <a:blip r:embed="rId10"/>
                <a:stretch>
                  <a:fillRect t="-10000" b="-26667"/>
                </a:stretch>
              </a:blipFill>
            </p:spPr>
            <p:txBody>
              <a:bodyPr/>
              <a:lstStyle/>
              <a:p>
                <a:r>
                  <a:rPr lang="en-GB">
                    <a:noFill/>
                  </a:rPr>
                  <a:t> </a:t>
                </a:r>
              </a:p>
            </p:txBody>
          </p:sp>
        </mc:Fallback>
      </mc:AlternateContent>
      <p:pic>
        <p:nvPicPr>
          <p:cNvPr id="18" name="Picture 2" descr="LED Rouge, Traversant, 5 mm (T-1 3/4), 3 V">
            <a:extLst>
              <a:ext uri="{FF2B5EF4-FFF2-40B4-BE49-F238E27FC236}">
                <a16:creationId xmlns:a16="http://schemas.microsoft.com/office/drawing/2014/main" id="{526713D3-D42E-EC1D-E7DC-EB4E3EC4A9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4900" y="4287177"/>
            <a:ext cx="1249708" cy="702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0DD52A4-70A5-474E-1129-8538C47736E1}"/>
              </a:ext>
            </a:extLst>
          </p:cNvPr>
          <p:cNvSpPr txBox="1"/>
          <p:nvPr/>
        </p:nvSpPr>
        <p:spPr>
          <a:xfrm>
            <a:off x="10002469" y="4992530"/>
            <a:ext cx="2274570" cy="369332"/>
          </a:xfrm>
          <a:prstGeom prst="rect">
            <a:avLst/>
          </a:prstGeom>
          <a:noFill/>
        </p:spPr>
        <p:txBody>
          <a:bodyPr wrap="square">
            <a:spAutoFit/>
          </a:bodyPr>
          <a:lstStyle/>
          <a:p>
            <a:pPr algn="ctr"/>
            <a:r>
              <a:rPr lang="en-GB" dirty="0">
                <a:solidFill>
                  <a:schemeClr val="bg2">
                    <a:lumMod val="50000"/>
                  </a:schemeClr>
                </a:solidFill>
                <a:latin typeface="Nexa-Bold" panose="01000000000000000000" pitchFamily="2" charset="0"/>
              </a:rPr>
              <a:t>LED</a:t>
            </a:r>
          </a:p>
        </p:txBody>
      </p:sp>
    </p:spTree>
    <p:extLst>
      <p:ext uri="{BB962C8B-B14F-4D97-AF65-F5344CB8AC3E}">
        <p14:creationId xmlns:p14="http://schemas.microsoft.com/office/powerpoint/2010/main" val="462552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FDE57-2C44-D5B9-CB9A-C2BA4AB85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638ED-B512-A69E-CE99-E426FFB4F3C1}"/>
              </a:ext>
            </a:extLst>
          </p:cNvPr>
          <p:cNvSpPr>
            <a:spLocks noGrp="1"/>
          </p:cNvSpPr>
          <p:nvPr>
            <p:ph type="title"/>
          </p:nvPr>
        </p:nvSpPr>
        <p:spPr/>
        <p:txBody>
          <a:bodyPr/>
          <a:lstStyle/>
          <a:p>
            <a:r>
              <a:rPr lang="en-GB" dirty="0"/>
              <a:t>Hackerboard Pinout</a:t>
            </a:r>
          </a:p>
        </p:txBody>
      </p:sp>
      <p:pic>
        <p:nvPicPr>
          <p:cNvPr id="4" name="Picture 3" descr="A computer circuit board with many colored wires&#10;&#10;Description automatically generated">
            <a:extLst>
              <a:ext uri="{FF2B5EF4-FFF2-40B4-BE49-F238E27FC236}">
                <a16:creationId xmlns:a16="http://schemas.microsoft.com/office/drawing/2014/main" id="{D1C613F5-3CFA-3C36-B04F-3DED2F18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37" y="1371600"/>
            <a:ext cx="7786314" cy="5219700"/>
          </a:xfrm>
          <a:prstGeom prst="rect">
            <a:avLst/>
          </a:prstGeom>
        </p:spPr>
      </p:pic>
    </p:spTree>
    <p:extLst>
      <p:ext uri="{BB962C8B-B14F-4D97-AF65-F5344CB8AC3E}">
        <p14:creationId xmlns:p14="http://schemas.microsoft.com/office/powerpoint/2010/main" val="1933322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F4348-0243-B4BE-FF51-B671CE8CAD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14AA95-7458-391F-9ACE-A261ED649436}"/>
              </a:ext>
            </a:extLst>
          </p:cNvPr>
          <p:cNvSpPr>
            <a:spLocks noGrp="1"/>
          </p:cNvSpPr>
          <p:nvPr>
            <p:ph type="title"/>
          </p:nvPr>
        </p:nvSpPr>
        <p:spPr/>
        <p:txBody>
          <a:bodyPr/>
          <a:lstStyle/>
          <a:p>
            <a:r>
              <a:rPr lang="en-US" dirty="0"/>
              <a:t>ESP32 Pinout</a:t>
            </a:r>
          </a:p>
        </p:txBody>
      </p:sp>
      <p:pic>
        <p:nvPicPr>
          <p:cNvPr id="6146" name="Picture 2" descr="ESP32 Wroom pinout uPesy">
            <a:extLst>
              <a:ext uri="{FF2B5EF4-FFF2-40B4-BE49-F238E27FC236}">
                <a16:creationId xmlns:a16="http://schemas.microsoft.com/office/drawing/2014/main" id="{ADD9867C-24D8-0293-C0B4-7DF1BDEA198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98719" y="1720850"/>
            <a:ext cx="89217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74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9703-0330-79A3-E04B-BB4AE47F50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01FF62-B51B-ACA5-2E37-98411205383B}"/>
              </a:ext>
            </a:extLst>
          </p:cNvPr>
          <p:cNvPicPr>
            <a:picLocks noChangeAspect="1"/>
          </p:cNvPicPr>
          <p:nvPr/>
        </p:nvPicPr>
        <p:blipFill>
          <a:blip r:embed="rId3">
            <a:clrChange>
              <a:clrFrom>
                <a:srgbClr val="F4F5F6"/>
              </a:clrFrom>
              <a:clrTo>
                <a:srgbClr val="F4F5F6">
                  <a:alpha val="0"/>
                </a:srgbClr>
              </a:clrTo>
            </a:clrChange>
          </a:blip>
          <a:stretch>
            <a:fillRect/>
          </a:stretch>
        </p:blipFill>
        <p:spPr>
          <a:xfrm>
            <a:off x="513918" y="1780893"/>
            <a:ext cx="6192114" cy="4039164"/>
          </a:xfrm>
          <a:prstGeom prst="rect">
            <a:avLst/>
          </a:prstGeom>
        </p:spPr>
      </p:pic>
      <p:pic>
        <p:nvPicPr>
          <p:cNvPr id="5" name="Picture 4">
            <a:extLst>
              <a:ext uri="{FF2B5EF4-FFF2-40B4-BE49-F238E27FC236}">
                <a16:creationId xmlns:a16="http://schemas.microsoft.com/office/drawing/2014/main" id="{F306F805-A0B3-BC31-D821-AC4B35F08718}"/>
              </a:ext>
            </a:extLst>
          </p:cNvPr>
          <p:cNvPicPr>
            <a:picLocks noChangeAspect="1"/>
          </p:cNvPicPr>
          <p:nvPr/>
        </p:nvPicPr>
        <p:blipFill rotWithShape="1">
          <a:blip r:embed="rId4"/>
          <a:srcRect l="6550" r="9318"/>
          <a:stretch/>
        </p:blipFill>
        <p:spPr>
          <a:xfrm rot="10800000">
            <a:off x="7304582" y="1241272"/>
            <a:ext cx="4593802" cy="4375456"/>
          </a:xfrm>
          <a:prstGeom prst="rect">
            <a:avLst/>
          </a:prstGeom>
        </p:spPr>
      </p:pic>
      <p:sp>
        <p:nvSpPr>
          <p:cNvPr id="7" name="Title 6">
            <a:extLst>
              <a:ext uri="{FF2B5EF4-FFF2-40B4-BE49-F238E27FC236}">
                <a16:creationId xmlns:a16="http://schemas.microsoft.com/office/drawing/2014/main" id="{48C67AB8-8114-8DD1-8D1B-01F02A6BF8E2}"/>
              </a:ext>
            </a:extLst>
          </p:cNvPr>
          <p:cNvSpPr>
            <a:spLocks noGrp="1"/>
          </p:cNvSpPr>
          <p:nvPr>
            <p:ph type="title"/>
          </p:nvPr>
        </p:nvSpPr>
        <p:spPr/>
        <p:txBody>
          <a:bodyPr/>
          <a:lstStyle/>
          <a:p>
            <a:r>
              <a:rPr lang="en-GB" dirty="0"/>
              <a:t>Connections</a:t>
            </a:r>
          </a:p>
        </p:txBody>
      </p:sp>
      <p:cxnSp>
        <p:nvCxnSpPr>
          <p:cNvPr id="9" name="Straight Connector 8">
            <a:extLst>
              <a:ext uri="{FF2B5EF4-FFF2-40B4-BE49-F238E27FC236}">
                <a16:creationId xmlns:a16="http://schemas.microsoft.com/office/drawing/2014/main" id="{7B23DD97-E74F-AAFE-C107-8AF72E92CF31}"/>
              </a:ext>
            </a:extLst>
          </p:cNvPr>
          <p:cNvCxnSpPr>
            <a:cxnSpLocks/>
            <a:stCxn id="16" idx="6"/>
            <a:endCxn id="15" idx="6"/>
          </p:cNvCxnSpPr>
          <p:nvPr/>
        </p:nvCxnSpPr>
        <p:spPr>
          <a:xfrm flipH="1" flipV="1">
            <a:off x="5982213" y="4577610"/>
            <a:ext cx="4920114" cy="72269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AA52CDA-EFED-0443-E36B-A0C3E9B429AD}"/>
              </a:ext>
            </a:extLst>
          </p:cNvPr>
          <p:cNvCxnSpPr>
            <a:cxnSpLocks/>
          </p:cNvCxnSpPr>
          <p:nvPr/>
        </p:nvCxnSpPr>
        <p:spPr>
          <a:xfrm flipH="1" flipV="1">
            <a:off x="6096000" y="5267617"/>
            <a:ext cx="1931647" cy="203543"/>
          </a:xfrm>
          <a:prstGeom prst="line">
            <a:avLst/>
          </a:prstGeom>
          <a:ln w="57150"/>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46707665-B84B-EF22-FE3C-BBFB1A841EF0}"/>
              </a:ext>
            </a:extLst>
          </p:cNvPr>
          <p:cNvSpPr/>
          <p:nvPr/>
        </p:nvSpPr>
        <p:spPr>
          <a:xfrm>
            <a:off x="8027646" y="5398376"/>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F8E7380-5E07-7250-F45C-CBD49736AE9F}"/>
              </a:ext>
            </a:extLst>
          </p:cNvPr>
          <p:cNvSpPr/>
          <p:nvPr/>
        </p:nvSpPr>
        <p:spPr>
          <a:xfrm>
            <a:off x="6021693" y="5184383"/>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3FE9913-97A9-24CB-5A7B-391DC82F3AAA}"/>
              </a:ext>
            </a:extLst>
          </p:cNvPr>
          <p:cNvSpPr/>
          <p:nvPr/>
        </p:nvSpPr>
        <p:spPr>
          <a:xfrm>
            <a:off x="5833600" y="4503303"/>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CF8AA30-9DAD-E8BF-B7A2-F44921AC3CFD}"/>
              </a:ext>
            </a:extLst>
          </p:cNvPr>
          <p:cNvSpPr/>
          <p:nvPr/>
        </p:nvSpPr>
        <p:spPr>
          <a:xfrm>
            <a:off x="10753714" y="5226000"/>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FF83EDB-58E5-EEB3-735A-489525CB4C95}"/>
              </a:ext>
            </a:extLst>
          </p:cNvPr>
          <p:cNvSpPr txBox="1"/>
          <p:nvPr/>
        </p:nvSpPr>
        <p:spPr>
          <a:xfrm>
            <a:off x="10188676" y="5614993"/>
            <a:ext cx="1278687" cy="830997"/>
          </a:xfrm>
          <a:prstGeom prst="rect">
            <a:avLst/>
          </a:prstGeom>
          <a:noFill/>
        </p:spPr>
        <p:txBody>
          <a:bodyPr wrap="square">
            <a:spAutoFit/>
          </a:bodyPr>
          <a:lstStyle/>
          <a:p>
            <a:r>
              <a:rPr lang="en-GB" sz="2400" dirty="0">
                <a:solidFill>
                  <a:schemeClr val="accent2"/>
                </a:solidFill>
              </a:rPr>
              <a:t>Pin 22</a:t>
            </a:r>
          </a:p>
          <a:p>
            <a:r>
              <a:rPr lang="en-GB" sz="2400" dirty="0">
                <a:solidFill>
                  <a:schemeClr val="accent2"/>
                </a:solidFill>
              </a:rPr>
              <a:t>Pin 23</a:t>
            </a:r>
          </a:p>
        </p:txBody>
      </p:sp>
      <p:sp>
        <p:nvSpPr>
          <p:cNvPr id="24" name="TextBox 23">
            <a:extLst>
              <a:ext uri="{FF2B5EF4-FFF2-40B4-BE49-F238E27FC236}">
                <a16:creationId xmlns:a16="http://schemas.microsoft.com/office/drawing/2014/main" id="{7CBFB3F0-C05C-F5CA-E1F4-F4D20A6DD2E4}"/>
              </a:ext>
            </a:extLst>
          </p:cNvPr>
          <p:cNvSpPr txBox="1"/>
          <p:nvPr/>
        </p:nvSpPr>
        <p:spPr>
          <a:xfrm>
            <a:off x="7462608" y="5614993"/>
            <a:ext cx="1278687" cy="523220"/>
          </a:xfrm>
          <a:prstGeom prst="rect">
            <a:avLst/>
          </a:prstGeom>
          <a:noFill/>
        </p:spPr>
        <p:txBody>
          <a:bodyPr wrap="square">
            <a:spAutoFit/>
          </a:bodyPr>
          <a:lstStyle/>
          <a:p>
            <a:pPr algn="ctr"/>
            <a:r>
              <a:rPr lang="en-GB" sz="2800" dirty="0"/>
              <a:t>GND</a:t>
            </a:r>
          </a:p>
        </p:txBody>
      </p:sp>
      <p:pic>
        <p:nvPicPr>
          <p:cNvPr id="2" name="Picture 1">
            <a:extLst>
              <a:ext uri="{FF2B5EF4-FFF2-40B4-BE49-F238E27FC236}">
                <a16:creationId xmlns:a16="http://schemas.microsoft.com/office/drawing/2014/main" id="{164A3F64-3D35-087E-4345-BFA1AE7A42FF}"/>
              </a:ext>
            </a:extLst>
          </p:cNvPr>
          <p:cNvPicPr>
            <a:picLocks noChangeAspect="1"/>
          </p:cNvPicPr>
          <p:nvPr/>
        </p:nvPicPr>
        <p:blipFill>
          <a:blip r:embed="rId3">
            <a:clrChange>
              <a:clrFrom>
                <a:srgbClr val="F4F5F6"/>
              </a:clrFrom>
              <a:clrTo>
                <a:srgbClr val="F4F5F6">
                  <a:alpha val="0"/>
                </a:srgbClr>
              </a:clrTo>
            </a:clrChange>
          </a:blip>
          <a:srcRect l="82096" t="52483" r="11253" b="12051"/>
          <a:stretch/>
        </p:blipFill>
        <p:spPr>
          <a:xfrm>
            <a:off x="4764994" y="3899429"/>
            <a:ext cx="411844" cy="1432561"/>
          </a:xfrm>
          <a:prstGeom prst="rect">
            <a:avLst/>
          </a:prstGeom>
        </p:spPr>
      </p:pic>
      <p:pic>
        <p:nvPicPr>
          <p:cNvPr id="4" name="Picture 3">
            <a:extLst>
              <a:ext uri="{FF2B5EF4-FFF2-40B4-BE49-F238E27FC236}">
                <a16:creationId xmlns:a16="http://schemas.microsoft.com/office/drawing/2014/main" id="{749A3185-EA01-4F2D-C83D-B00891BCD046}"/>
              </a:ext>
            </a:extLst>
          </p:cNvPr>
          <p:cNvPicPr>
            <a:picLocks noChangeAspect="1"/>
          </p:cNvPicPr>
          <p:nvPr/>
        </p:nvPicPr>
        <p:blipFill>
          <a:blip r:embed="rId3">
            <a:clrChange>
              <a:clrFrom>
                <a:srgbClr val="F4F5F6"/>
              </a:clrFrom>
              <a:clrTo>
                <a:srgbClr val="F4F5F6">
                  <a:alpha val="0"/>
                </a:srgbClr>
              </a:clrTo>
            </a:clrChange>
          </a:blip>
          <a:srcRect l="71601" t="74383" r="25731" b="19511"/>
          <a:stretch/>
        </p:blipFill>
        <p:spPr>
          <a:xfrm>
            <a:off x="4963296" y="4790582"/>
            <a:ext cx="165174" cy="246624"/>
          </a:xfrm>
          <a:prstGeom prst="rect">
            <a:avLst/>
          </a:prstGeom>
        </p:spPr>
      </p:pic>
      <p:cxnSp>
        <p:nvCxnSpPr>
          <p:cNvPr id="8" name="Straight Connector 7">
            <a:extLst>
              <a:ext uri="{FF2B5EF4-FFF2-40B4-BE49-F238E27FC236}">
                <a16:creationId xmlns:a16="http://schemas.microsoft.com/office/drawing/2014/main" id="{B44478B3-4F5F-721A-AD44-506622D4695D}"/>
              </a:ext>
            </a:extLst>
          </p:cNvPr>
          <p:cNvCxnSpPr>
            <a:cxnSpLocks/>
            <a:stCxn id="11" idx="6"/>
            <a:endCxn id="10" idx="6"/>
          </p:cNvCxnSpPr>
          <p:nvPr/>
        </p:nvCxnSpPr>
        <p:spPr>
          <a:xfrm flipH="1" flipV="1">
            <a:off x="5128470" y="4570105"/>
            <a:ext cx="5773857" cy="91577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7C74B69-F0CC-C6B5-9B89-C8CF6404E974}"/>
              </a:ext>
            </a:extLst>
          </p:cNvPr>
          <p:cNvSpPr/>
          <p:nvPr/>
        </p:nvSpPr>
        <p:spPr>
          <a:xfrm>
            <a:off x="4979857" y="4495798"/>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116090E-A547-9BD4-60A0-DC1D11DA17C6}"/>
              </a:ext>
            </a:extLst>
          </p:cNvPr>
          <p:cNvSpPr/>
          <p:nvPr/>
        </p:nvSpPr>
        <p:spPr>
          <a:xfrm>
            <a:off x="10753714" y="5411568"/>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125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CAD4C-05FC-13B4-27FE-FB7A0F9270D3}"/>
              </a:ext>
            </a:extLst>
          </p:cNvPr>
          <p:cNvSpPr>
            <a:spLocks noGrp="1"/>
          </p:cNvSpPr>
          <p:nvPr>
            <p:ph sz="half" idx="1"/>
          </p:nvPr>
        </p:nvSpPr>
        <p:spPr>
          <a:xfrm>
            <a:off x="403245" y="1587085"/>
            <a:ext cx="5417773" cy="5150176"/>
          </a:xfrm>
        </p:spPr>
        <p:txBody>
          <a:bodyPr>
            <a:normAutofit/>
          </a:bodyPr>
          <a:lstStyle/>
          <a:p>
            <a:pPr>
              <a:lnSpc>
                <a:spcPct val="170000"/>
              </a:lnSpc>
            </a:pPr>
            <a:r>
              <a:rPr lang="en-GB" sz="1500" dirty="0"/>
              <a:t>In this activity, a node running a simple subscriber will be made. </a:t>
            </a:r>
          </a:p>
          <a:p>
            <a:pPr>
              <a:lnSpc>
                <a:spcPct val="170000"/>
              </a:lnSpc>
            </a:pPr>
            <a:r>
              <a:rPr lang="en-GB" sz="1500" dirty="0"/>
              <a:t>This node will run inside the microcontroller and will communicate with the computer via UART.</a:t>
            </a:r>
          </a:p>
          <a:p>
            <a:pPr>
              <a:lnSpc>
                <a:spcPct val="170000"/>
              </a:lnSpc>
            </a:pPr>
            <a:r>
              <a:rPr lang="en-GB" sz="1500" dirty="0"/>
              <a:t>The node will subscribe to a Float32 message.</a:t>
            </a:r>
          </a:p>
          <a:p>
            <a:pPr>
              <a:lnSpc>
                <a:spcPct val="150000"/>
              </a:lnSpc>
            </a:pPr>
            <a:r>
              <a:rPr lang="en-US" sz="1500" dirty="0"/>
              <a:t>This activity will be divided into two parts. The first part involves the Arduino IDE to program the MCU. </a:t>
            </a:r>
          </a:p>
          <a:p>
            <a:pPr>
              <a:lnSpc>
                <a:spcPct val="150000"/>
              </a:lnSpc>
            </a:pPr>
            <a:r>
              <a:rPr lang="en-US" sz="1500" dirty="0"/>
              <a:t>The second part involves the commands required to connect to the board to the computer.</a:t>
            </a:r>
          </a:p>
          <a:p>
            <a:pPr>
              <a:lnSpc>
                <a:spcPct val="170000"/>
              </a:lnSpc>
            </a:pPr>
            <a:endParaRPr lang="en-GB" sz="1400" dirty="0"/>
          </a:p>
          <a:p>
            <a:pPr>
              <a:lnSpc>
                <a:spcPct val="150000"/>
              </a:lnSpc>
            </a:pPr>
            <a:endParaRPr lang="en-US" sz="1400" dirty="0"/>
          </a:p>
        </p:txBody>
      </p:sp>
      <p:sp>
        <p:nvSpPr>
          <p:cNvPr id="4" name="Title 3">
            <a:extLst>
              <a:ext uri="{FF2B5EF4-FFF2-40B4-BE49-F238E27FC236}">
                <a16:creationId xmlns:a16="http://schemas.microsoft.com/office/drawing/2014/main" id="{F7043FC3-B966-09E5-36B7-4CA3DBA2B207}"/>
              </a:ext>
            </a:extLst>
          </p:cNvPr>
          <p:cNvSpPr>
            <a:spLocks noGrp="1"/>
          </p:cNvSpPr>
          <p:nvPr>
            <p:ph type="title"/>
          </p:nvPr>
        </p:nvSpPr>
        <p:spPr/>
        <p:txBody>
          <a:bodyPr/>
          <a:lstStyle/>
          <a:p>
            <a:r>
              <a:rPr lang="en-GB" dirty="0"/>
              <a:t>Description</a:t>
            </a:r>
          </a:p>
        </p:txBody>
      </p:sp>
      <p:pic>
        <p:nvPicPr>
          <p:cNvPr id="37" name="Picture 36">
            <a:extLst>
              <a:ext uri="{FF2B5EF4-FFF2-40B4-BE49-F238E27FC236}">
                <a16:creationId xmlns:a16="http://schemas.microsoft.com/office/drawing/2014/main" id="{C8B394BA-D37C-3982-2C1A-AF44C6645168}"/>
              </a:ext>
            </a:extLst>
          </p:cNvPr>
          <p:cNvPicPr>
            <a:picLocks noChangeAspect="1"/>
          </p:cNvPicPr>
          <p:nvPr/>
        </p:nvPicPr>
        <p:blipFill>
          <a:blip r:embed="rId2"/>
          <a:stretch>
            <a:fillRect/>
          </a:stretch>
        </p:blipFill>
        <p:spPr>
          <a:xfrm>
            <a:off x="5821018" y="2328983"/>
            <a:ext cx="6466420" cy="3666379"/>
          </a:xfrm>
          <a:prstGeom prst="rect">
            <a:avLst/>
          </a:prstGeom>
        </p:spPr>
      </p:pic>
    </p:spTree>
    <p:extLst>
      <p:ext uri="{BB962C8B-B14F-4D97-AF65-F5344CB8AC3E}">
        <p14:creationId xmlns:p14="http://schemas.microsoft.com/office/powerpoint/2010/main" val="4103437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D349D-1F58-64B2-DFEC-49E6B0F997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7A94DC-B4ED-2834-C3B4-E378825DE858}"/>
              </a:ext>
            </a:extLst>
          </p:cNvPr>
          <p:cNvSpPr>
            <a:spLocks noGrp="1"/>
          </p:cNvSpPr>
          <p:nvPr>
            <p:ph sz="half" idx="1"/>
          </p:nvPr>
        </p:nvSpPr>
        <p:spPr>
          <a:xfrm>
            <a:off x="403245" y="1587085"/>
            <a:ext cx="5417773" cy="5150176"/>
          </a:xfrm>
        </p:spPr>
        <p:txBody>
          <a:bodyPr>
            <a:normAutofit/>
          </a:bodyPr>
          <a:lstStyle/>
          <a:p>
            <a:pPr marL="0" indent="0">
              <a:lnSpc>
                <a:spcPct val="170000"/>
              </a:lnSpc>
              <a:buNone/>
            </a:pPr>
            <a:r>
              <a:rPr lang="en-GB" sz="1600" dirty="0">
                <a:latin typeface="Nexa-Bold" panose="01000000000000000000" pitchFamily="2" charset="0"/>
              </a:rPr>
              <a:t>Objective </a:t>
            </a:r>
          </a:p>
          <a:p>
            <a:pPr>
              <a:lnSpc>
                <a:spcPct val="170000"/>
              </a:lnSpc>
            </a:pPr>
            <a:r>
              <a:rPr lang="en-GB" sz="1500" dirty="0"/>
              <a:t>The objective of this activity is for the microcontroller to control the brightness of an LED from the computer using ROS2.</a:t>
            </a:r>
          </a:p>
          <a:p>
            <a:pPr>
              <a:lnSpc>
                <a:spcPct val="170000"/>
              </a:lnSpc>
            </a:pPr>
            <a:r>
              <a:rPr lang="en-GB" sz="1500" dirty="0"/>
              <a:t>To this end, the microcontroller must set a node called “</a:t>
            </a:r>
            <a:r>
              <a:rPr lang="en-GB" sz="1500" dirty="0" err="1"/>
              <a:t>micro_ros_sub_node</a:t>
            </a:r>
            <a:r>
              <a:rPr lang="en-GB" sz="1500" dirty="0"/>
              <a:t>” and subscribe to a topic “</a:t>
            </a:r>
            <a:r>
              <a:rPr lang="en-GB" sz="1500" dirty="0" err="1"/>
              <a:t>micro_ros_sub</a:t>
            </a:r>
            <a:r>
              <a:rPr lang="en-GB" sz="1500" dirty="0"/>
              <a:t>”.</a:t>
            </a:r>
          </a:p>
          <a:p>
            <a:pPr>
              <a:lnSpc>
                <a:spcPct val="170000"/>
              </a:lnSpc>
            </a:pPr>
            <a:r>
              <a:rPr lang="en-GB" sz="1500" dirty="0"/>
              <a:t>The computer will send a value in the range [0,1].</a:t>
            </a:r>
          </a:p>
          <a:p>
            <a:pPr>
              <a:lnSpc>
                <a:spcPct val="170000"/>
              </a:lnSpc>
            </a:pPr>
            <a:r>
              <a:rPr lang="en-US" sz="1500" dirty="0"/>
              <a:t>The microcontroller must set a PWM Value from [0%,100%] to dim the LED.</a:t>
            </a:r>
          </a:p>
          <a:p>
            <a:pPr>
              <a:lnSpc>
                <a:spcPct val="170000"/>
              </a:lnSpc>
            </a:pPr>
            <a:endParaRPr lang="en-GB" sz="1400" dirty="0"/>
          </a:p>
          <a:p>
            <a:pPr>
              <a:lnSpc>
                <a:spcPct val="150000"/>
              </a:lnSpc>
            </a:pPr>
            <a:endParaRPr lang="en-US" sz="1400" dirty="0"/>
          </a:p>
        </p:txBody>
      </p:sp>
      <p:sp>
        <p:nvSpPr>
          <p:cNvPr id="4" name="Title 3">
            <a:extLst>
              <a:ext uri="{FF2B5EF4-FFF2-40B4-BE49-F238E27FC236}">
                <a16:creationId xmlns:a16="http://schemas.microsoft.com/office/drawing/2014/main" id="{108CBC00-CAC2-7280-BEC4-5E32F252DA5E}"/>
              </a:ext>
            </a:extLst>
          </p:cNvPr>
          <p:cNvSpPr>
            <a:spLocks noGrp="1"/>
          </p:cNvSpPr>
          <p:nvPr>
            <p:ph type="title"/>
          </p:nvPr>
        </p:nvSpPr>
        <p:spPr/>
        <p:txBody>
          <a:bodyPr/>
          <a:lstStyle/>
          <a:p>
            <a:r>
              <a:rPr lang="en-GB" dirty="0"/>
              <a:t>Description</a:t>
            </a:r>
          </a:p>
        </p:txBody>
      </p:sp>
      <p:pic>
        <p:nvPicPr>
          <p:cNvPr id="3" name="Picture 2">
            <a:extLst>
              <a:ext uri="{FF2B5EF4-FFF2-40B4-BE49-F238E27FC236}">
                <a16:creationId xmlns:a16="http://schemas.microsoft.com/office/drawing/2014/main" id="{8793C5C6-F2D5-57D4-616E-7194847C6F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96466" y="1402215"/>
            <a:ext cx="5504763" cy="5263838"/>
          </a:xfrm>
          <a:prstGeom prst="rect">
            <a:avLst/>
          </a:prstGeom>
        </p:spPr>
      </p:pic>
    </p:spTree>
    <p:extLst>
      <p:ext uri="{BB962C8B-B14F-4D97-AF65-F5344CB8AC3E}">
        <p14:creationId xmlns:p14="http://schemas.microsoft.com/office/powerpoint/2010/main" val="354898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9C3AB-C7A2-1240-EEF7-914EE8F324A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729DB2-FD9E-6F95-0379-57C896C825AC}"/>
              </a:ext>
            </a:extLst>
          </p:cNvPr>
          <p:cNvSpPr>
            <a:spLocks noGrp="1"/>
          </p:cNvSpPr>
          <p:nvPr>
            <p:ph sz="half" idx="1"/>
          </p:nvPr>
        </p:nvSpPr>
        <p:spPr>
          <a:xfrm>
            <a:off x="0" y="1304924"/>
            <a:ext cx="6019801" cy="5553075"/>
          </a:xfrm>
        </p:spPr>
        <p:txBody>
          <a:bodyPr>
            <a:normAutofit fontScale="92500" lnSpcReduction="10000"/>
          </a:bodyPr>
          <a:lstStyle/>
          <a:p>
            <a:pPr marL="0" indent="0">
              <a:lnSpc>
                <a:spcPct val="150000"/>
              </a:lnSpc>
              <a:buNone/>
            </a:pPr>
            <a:r>
              <a:rPr lang="en-GB" sz="1800" dirty="0">
                <a:latin typeface="Nexa-Bold" panose="01000000000000000000" pitchFamily="2" charset="0"/>
              </a:rPr>
              <a:t>Configuring a Subscriber in Micro-ROS </a:t>
            </a:r>
          </a:p>
          <a:p>
            <a:pPr marL="0" indent="0">
              <a:lnSpc>
                <a:spcPct val="150000"/>
              </a:lnSpc>
              <a:buNone/>
            </a:pPr>
            <a:r>
              <a:rPr lang="en-GB" sz="1500" b="1" dirty="0"/>
              <a:t>What is a Subscriber?</a:t>
            </a:r>
          </a:p>
          <a:p>
            <a:pPr>
              <a:lnSpc>
                <a:spcPct val="150000"/>
              </a:lnSpc>
              <a:buFont typeface="Arial" panose="020B0604020202020204" pitchFamily="34" charset="0"/>
              <a:buChar char="•"/>
            </a:pPr>
            <a:r>
              <a:rPr lang="en-GB" sz="1500" dirty="0"/>
              <a:t>A subscriber listens to a ROS 2 topic and processes incoming messages. </a:t>
            </a:r>
          </a:p>
          <a:p>
            <a:pPr>
              <a:lnSpc>
                <a:spcPct val="150000"/>
              </a:lnSpc>
              <a:buFont typeface="Arial" panose="020B0604020202020204" pitchFamily="34" charset="0"/>
              <a:buChar char="•"/>
            </a:pPr>
            <a:r>
              <a:rPr lang="en-GB" sz="1500" dirty="0"/>
              <a:t>In Micro-ROS, subscribers receive messages asynchronously using a callback function.</a:t>
            </a:r>
          </a:p>
          <a:p>
            <a:pPr marL="342900" indent="-342900">
              <a:lnSpc>
                <a:spcPct val="150000"/>
              </a:lnSpc>
              <a:buFont typeface="+mj-lt"/>
              <a:buAutoNum type="arabicPeriod"/>
            </a:pPr>
            <a:r>
              <a:rPr lang="en-GB" sz="1500" dirty="0"/>
              <a:t>Define the Message Type and a subscriber object.</a:t>
            </a:r>
          </a:p>
          <a:p>
            <a:pPr marL="342900" indent="-342900">
              <a:lnSpc>
                <a:spcPct val="150000"/>
              </a:lnSpc>
              <a:buFont typeface="+mj-lt"/>
              <a:buAutoNum type="arabicPeriod"/>
            </a:pPr>
            <a:r>
              <a:rPr lang="en-GB" sz="1500" dirty="0"/>
              <a:t>Create the Subscriber Callback</a:t>
            </a:r>
          </a:p>
          <a:p>
            <a:pPr marL="342900" indent="-342900">
              <a:lnSpc>
                <a:spcPct val="150000"/>
              </a:lnSpc>
              <a:buFont typeface="+mj-lt"/>
              <a:buAutoNum type="arabicPeriod"/>
            </a:pPr>
            <a:r>
              <a:rPr lang="en-GB" sz="1500" dirty="0"/>
              <a:t>Initialize/configure the Subscriber</a:t>
            </a:r>
          </a:p>
          <a:p>
            <a:pPr lvl="1">
              <a:lnSpc>
                <a:spcPct val="150000"/>
              </a:lnSpc>
            </a:pPr>
            <a:r>
              <a:rPr lang="en-GB" sz="1300" dirty="0"/>
              <a:t>ON_NEW_DATA: Executes the callback only when new data arrives.</a:t>
            </a:r>
          </a:p>
          <a:p>
            <a:pPr lvl="1">
              <a:lnSpc>
                <a:spcPct val="150000"/>
              </a:lnSpc>
            </a:pPr>
            <a:r>
              <a:rPr lang="en-GB" sz="1300" dirty="0"/>
              <a:t>ALWAYS: Executes the callback on every executor cycle, even if no new data is available.</a:t>
            </a:r>
          </a:p>
          <a:p>
            <a:pPr marL="342900" indent="-342900">
              <a:lnSpc>
                <a:spcPct val="150000"/>
              </a:lnSpc>
              <a:buFont typeface="+mj-lt"/>
              <a:buAutoNum type="arabicPeriod"/>
            </a:pPr>
            <a:r>
              <a:rPr lang="en-GB" sz="1500" dirty="0"/>
              <a:t>Add the Subscriber to the Executor</a:t>
            </a:r>
          </a:p>
          <a:p>
            <a:pPr marL="342900" indent="-342900">
              <a:lnSpc>
                <a:spcPct val="150000"/>
              </a:lnSpc>
              <a:buFont typeface="+mj-lt"/>
              <a:buAutoNum type="arabicPeriod"/>
            </a:pPr>
            <a:r>
              <a:rPr lang="en-GB" sz="1500" dirty="0"/>
              <a:t>Process the Executor in loop()</a:t>
            </a:r>
          </a:p>
        </p:txBody>
      </p:sp>
      <p:sp>
        <p:nvSpPr>
          <p:cNvPr id="3" name="Content Placeholder 2">
            <a:extLst>
              <a:ext uri="{FF2B5EF4-FFF2-40B4-BE49-F238E27FC236}">
                <a16:creationId xmlns:a16="http://schemas.microsoft.com/office/drawing/2014/main" id="{7BA45C37-3325-8FD7-D83C-46941FF15EEC}"/>
              </a:ext>
            </a:extLst>
          </p:cNvPr>
          <p:cNvSpPr>
            <a:spLocks noGrp="1"/>
          </p:cNvSpPr>
          <p:nvPr>
            <p:ph sz="half" idx="2"/>
          </p:nvPr>
        </p:nvSpPr>
        <p:spPr>
          <a:xfrm>
            <a:off x="6172200" y="1304924"/>
            <a:ext cx="6019800" cy="5553075"/>
          </a:xfrm>
          <a:solidFill>
            <a:schemeClr val="tx2">
              <a:lumMod val="50000"/>
            </a:schemeClr>
          </a:solidFill>
        </p:spPr>
        <p:txBody>
          <a:bodyPr>
            <a:normAutofit fontScale="92500" lnSpcReduction="10000"/>
          </a:bodyPr>
          <a:lstStyle/>
          <a:p>
            <a:pPr marL="0" indent="0">
              <a:lnSpc>
                <a:spcPct val="120000"/>
              </a:lnSpc>
              <a:spcBef>
                <a:spcPts val="0"/>
              </a:spcBef>
              <a:buNone/>
            </a:pPr>
            <a:r>
              <a:rPr lang="en-GB" sz="1200" b="0" dirty="0">
                <a:solidFill>
                  <a:srgbClr val="C586C0"/>
                </a:solidFill>
                <a:effectLst/>
                <a:latin typeface="Consolas" panose="020B0609020204030204" pitchFamily="49" charset="0"/>
              </a:rPr>
              <a:t>#include</a:t>
            </a: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&lt;std_msgs/</a:t>
            </a:r>
            <a:r>
              <a:rPr lang="en-GB" sz="1200" b="0" dirty="0" err="1">
                <a:solidFill>
                  <a:srgbClr val="7FCBCD"/>
                </a:solidFill>
                <a:effectLst/>
                <a:latin typeface="Consolas" panose="020B0609020204030204" pitchFamily="49" charset="0"/>
              </a:rPr>
              <a:t>msg</a:t>
            </a:r>
            <a:r>
              <a:rPr lang="en-GB" sz="1200" b="0" dirty="0">
                <a:solidFill>
                  <a:srgbClr val="7FCBCD"/>
                </a:solidFill>
                <a:effectLst/>
                <a:latin typeface="Consolas" panose="020B0609020204030204" pitchFamily="49" charset="0"/>
              </a:rPr>
              <a:t>/int32.h&gt;</a:t>
            </a:r>
            <a:r>
              <a:rPr lang="en-GB" sz="1200" b="0" dirty="0">
                <a:solidFill>
                  <a:srgbClr val="DAE3E3"/>
                </a:solidFill>
                <a:effectLst/>
                <a:latin typeface="Consolas" panose="020B0609020204030204" pitchFamily="49" charset="0"/>
              </a:rPr>
              <a:t>   </a:t>
            </a:r>
            <a:r>
              <a:rPr lang="en-GB" sz="1200" b="0" dirty="0">
                <a:solidFill>
                  <a:srgbClr val="7F8C8D"/>
                </a:solidFill>
                <a:effectLst/>
                <a:latin typeface="Consolas" panose="020B0609020204030204" pitchFamily="49" charset="0"/>
              </a:rPr>
              <a:t>//Predefined ROS 2 message type</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7F8C8D"/>
                </a:solidFill>
                <a:effectLst/>
                <a:latin typeface="Consolas" panose="020B0609020204030204" pitchFamily="49" charset="0"/>
              </a:rPr>
              <a:t>//Declare Messages to be used</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a:solidFill>
                  <a:srgbClr val="DAE3E3"/>
                </a:solidFill>
                <a:effectLst/>
                <a:latin typeface="Consolas" panose="020B0609020204030204" pitchFamily="49" charset="0"/>
              </a:rPr>
              <a:t>std_msgs__msg__Int32 </a:t>
            </a:r>
            <a:r>
              <a:rPr lang="en-GB" sz="1200" b="0" dirty="0" err="1">
                <a:solidFill>
                  <a:srgbClr val="DAE3E3"/>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a:t>
            </a:r>
            <a:r>
              <a:rPr lang="en-GB" sz="1200" b="0" dirty="0">
                <a:solidFill>
                  <a:srgbClr val="7F8C8D"/>
                </a:solidFill>
                <a:effectLst/>
                <a:latin typeface="Consolas" panose="020B0609020204030204" pitchFamily="49" charset="0"/>
              </a:rPr>
              <a:t>  //Defines a message of type int32.</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err="1">
                <a:solidFill>
                  <a:srgbClr val="0CA1A6"/>
                </a:solidFill>
                <a:effectLst/>
                <a:latin typeface="Consolas" panose="020B0609020204030204" pitchFamily="49" charset="0"/>
              </a:rPr>
              <a:t>rcl_subscription_t</a:t>
            </a:r>
            <a:r>
              <a:rPr lang="en-GB" sz="1200" b="0" dirty="0">
                <a:solidFill>
                  <a:srgbClr val="DAE3E3"/>
                </a:solidFill>
                <a:effectLst/>
                <a:latin typeface="Consolas" panose="020B0609020204030204" pitchFamily="49" charset="0"/>
              </a:rPr>
              <a:t> subscriber;</a:t>
            </a:r>
            <a:endParaRPr lang="en-GB" sz="1200" dirty="0">
              <a:solidFill>
                <a:srgbClr val="7F8C8D"/>
              </a:solidFill>
              <a:latin typeface="Consolas" panose="020B0609020204030204" pitchFamily="49" charset="0"/>
            </a:endParaRPr>
          </a:p>
          <a:p>
            <a:pPr marL="0" indent="0">
              <a:lnSpc>
                <a:spcPct val="120000"/>
              </a:lnSpc>
              <a:spcBef>
                <a:spcPts val="0"/>
              </a:spcBef>
              <a:buNone/>
            </a:pPr>
            <a:r>
              <a:rPr lang="en-GB" sz="1200" dirty="0">
                <a:solidFill>
                  <a:srgbClr val="7F8C8D"/>
                </a:solidFill>
                <a:latin typeface="Consolas" panose="020B0609020204030204" pitchFamily="49" charset="0"/>
              </a:rPr>
              <a:t>...</a:t>
            </a:r>
          </a:p>
          <a:p>
            <a:pPr marL="0" indent="0">
              <a:lnSpc>
                <a:spcPct val="12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subscription_callback</a:t>
            </a:r>
            <a:r>
              <a:rPr lang="en-GB" sz="1200" b="0" dirty="0">
                <a:solidFill>
                  <a:srgbClr val="DAE3E3"/>
                </a:solidFill>
                <a:effectLst/>
                <a:latin typeface="Consolas" panose="020B0609020204030204" pitchFamily="49" charset="0"/>
              </a:rPr>
              <a:t>(</a:t>
            </a:r>
            <a:r>
              <a:rPr lang="en-GB" sz="1200" b="0" dirty="0" err="1">
                <a:solidFill>
                  <a:srgbClr val="0CA1A6"/>
                </a:solidFill>
                <a:effectLst/>
                <a:latin typeface="Consolas" panose="020B0609020204030204" pitchFamily="49" charset="0"/>
              </a:rPr>
              <a:t>const</a:t>
            </a: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a:t>
            </a:r>
            <a:r>
              <a:rPr lang="en-GB" sz="1200" b="0" dirty="0">
                <a:solidFill>
                  <a:srgbClr val="DAE3E3"/>
                </a:solidFill>
                <a:effectLst/>
                <a:latin typeface="Consolas" panose="020B0609020204030204" pitchFamily="49" charset="0"/>
              </a:rPr>
              <a:t> </a:t>
            </a:r>
            <a:r>
              <a:rPr lang="en-GB" sz="1200" b="0" dirty="0" err="1">
                <a:solidFill>
                  <a:srgbClr val="DAE3E3"/>
                </a:solidFill>
                <a:effectLst/>
                <a:latin typeface="Consolas" panose="020B0609020204030204" pitchFamily="49" charset="0"/>
              </a:rPr>
              <a:t>msg_in</a:t>
            </a:r>
            <a:r>
              <a:rPr lang="en-GB" sz="1200" b="0" dirty="0">
                <a:solidFill>
                  <a:srgbClr val="DAE3E3"/>
                </a:solidFill>
                <a:effectLst/>
                <a:latin typeface="Consolas" panose="020B0609020204030204" pitchFamily="49" charset="0"/>
              </a:rPr>
              <a:t>) {</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0CA1A6"/>
                </a:solidFill>
                <a:effectLst/>
                <a:latin typeface="Consolas" panose="020B0609020204030204" pitchFamily="49" charset="0"/>
              </a:rPr>
              <a:t>const</a:t>
            </a:r>
            <a:r>
              <a:rPr lang="en-GB" sz="1200" b="0" dirty="0">
                <a:solidFill>
                  <a:srgbClr val="DAE3E3"/>
                </a:solidFill>
                <a:effectLst/>
                <a:latin typeface="Consolas" panose="020B0609020204030204" pitchFamily="49" charset="0"/>
              </a:rPr>
              <a:t> std_msgs__msg__Int32 * </a:t>
            </a:r>
            <a:r>
              <a:rPr lang="en-GB" sz="1200" b="0" dirty="0" err="1">
                <a:solidFill>
                  <a:srgbClr val="DAE3E3"/>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 = (</a:t>
            </a:r>
            <a:r>
              <a:rPr lang="en-GB" sz="1200" b="0" dirty="0" err="1">
                <a:solidFill>
                  <a:srgbClr val="0CA1A6"/>
                </a:solidFill>
                <a:effectLst/>
                <a:latin typeface="Consolas" panose="020B0609020204030204" pitchFamily="49" charset="0"/>
              </a:rPr>
              <a:t>const</a:t>
            </a:r>
            <a:r>
              <a:rPr lang="en-GB" sz="1200" b="0" dirty="0">
                <a:solidFill>
                  <a:srgbClr val="DAE3E3"/>
                </a:solidFill>
                <a:effectLst/>
                <a:latin typeface="Consolas" panose="020B0609020204030204" pitchFamily="49" charset="0"/>
              </a:rPr>
              <a:t> std_msgs__msg__Int32 *)</a:t>
            </a:r>
            <a:r>
              <a:rPr lang="en-GB" sz="1200" b="0" dirty="0" err="1">
                <a:solidFill>
                  <a:srgbClr val="DAE3E3"/>
                </a:solidFill>
                <a:effectLst/>
                <a:latin typeface="Consolas" panose="020B0609020204030204" pitchFamily="49" charset="0"/>
              </a:rPr>
              <a:t>msg_in</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Serial</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print</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"Received: "</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Serial</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println</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-&gt;</a:t>
            </a:r>
            <a:r>
              <a:rPr lang="en-GB" sz="1200" b="0" dirty="0">
                <a:solidFill>
                  <a:srgbClr val="F39C12"/>
                </a:solidFill>
                <a:effectLst/>
                <a:latin typeface="Consolas" panose="020B0609020204030204" pitchFamily="49" charset="0"/>
              </a:rPr>
              <a:t>data</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a:t>
            </a:r>
          </a:p>
          <a:p>
            <a:pPr marL="0" indent="0">
              <a:lnSpc>
                <a:spcPct val="120000"/>
              </a:lnSpc>
              <a:spcBef>
                <a:spcPts val="0"/>
              </a:spcBef>
              <a:buNone/>
            </a:pPr>
            <a:endParaRPr lang="en-GB" sz="1200" dirty="0">
              <a:solidFill>
                <a:srgbClr val="7F8C8D"/>
              </a:solidFill>
              <a:latin typeface="Consolas" panose="020B0609020204030204" pitchFamily="49" charset="0"/>
            </a:endParaRPr>
          </a:p>
          <a:p>
            <a:pPr marL="0" indent="0">
              <a:lnSpc>
                <a:spcPct val="12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setup</a:t>
            </a:r>
            <a:r>
              <a:rPr lang="en-GB" sz="1200" b="0" dirty="0">
                <a:solidFill>
                  <a:srgbClr val="DAE3E3"/>
                </a:solidFill>
                <a:effectLst/>
                <a:latin typeface="Consolas" panose="020B0609020204030204" pitchFamily="49" charset="0"/>
              </a:rPr>
              <a:t>() {</a:t>
            </a:r>
            <a:endParaRPr lang="en-GB" sz="1200" dirty="0">
              <a:solidFill>
                <a:srgbClr val="7F8C8D"/>
              </a:solidFill>
              <a:latin typeface="Consolas" panose="020B0609020204030204" pitchFamily="49" charset="0"/>
            </a:endParaRPr>
          </a:p>
          <a:p>
            <a:pPr marL="0" indent="0">
              <a:lnSpc>
                <a:spcPct val="120000"/>
              </a:lnSpc>
              <a:spcBef>
                <a:spcPts val="0"/>
              </a:spcBef>
              <a:buNone/>
            </a:pPr>
            <a:r>
              <a:rPr lang="en-GB" sz="1200" b="0" dirty="0">
                <a:solidFill>
                  <a:srgbClr val="7F8C8D"/>
                </a:solidFill>
                <a:effectLst/>
                <a:latin typeface="Consolas" panose="020B0609020204030204" pitchFamily="49" charset="0"/>
              </a:rPr>
              <a:t>  // create subscriber</a:t>
            </a:r>
            <a:endParaRPr lang="en-GB" sz="1200" b="0" dirty="0">
              <a:solidFill>
                <a:srgbClr val="DAE3E3"/>
              </a:solidFill>
              <a:effectLst/>
              <a:latin typeface="Consolas" panose="020B0609020204030204" pitchFamily="49" charset="0"/>
            </a:endParaRPr>
          </a:p>
          <a:p>
            <a:pPr marL="0" indent="0">
              <a:lnSpc>
                <a:spcPct val="120000"/>
              </a:lnSpc>
              <a:spcBef>
                <a:spcPts val="0"/>
              </a:spcBef>
              <a:buNone/>
            </a:pPr>
            <a:r>
              <a:rPr lang="en-GB" sz="1200" b="0" dirty="0" err="1">
                <a:solidFill>
                  <a:srgbClr val="F39C12"/>
                </a:solidFill>
                <a:effectLst/>
                <a:latin typeface="Consolas" panose="020B0609020204030204" pitchFamily="49" charset="0"/>
              </a:rPr>
              <a:t>rclc_subscription_init_default</a:t>
            </a:r>
            <a:r>
              <a:rPr lang="en-GB" sz="1200" b="0" dirty="0">
                <a:solidFill>
                  <a:srgbClr val="DAE3E3"/>
                </a:solidFill>
                <a:effectLst/>
                <a:latin typeface="Consolas" panose="020B0609020204030204" pitchFamily="49" charset="0"/>
              </a:rPr>
              <a:t>(</a:t>
            </a:r>
          </a:p>
          <a:p>
            <a:pPr marL="0" indent="0">
              <a:lnSpc>
                <a:spcPct val="120000"/>
              </a:lnSpc>
              <a:spcBef>
                <a:spcPts val="0"/>
              </a:spcBef>
              <a:buNone/>
            </a:pPr>
            <a:r>
              <a:rPr lang="en-GB" sz="1200" b="0" dirty="0">
                <a:solidFill>
                  <a:srgbClr val="DAE3E3"/>
                </a:solidFill>
                <a:effectLst/>
                <a:latin typeface="Consolas" panose="020B0609020204030204" pitchFamily="49" charset="0"/>
              </a:rPr>
              <a:t>    &amp;subscriber,</a:t>
            </a:r>
          </a:p>
          <a:p>
            <a:pPr marL="0" indent="0">
              <a:lnSpc>
                <a:spcPct val="120000"/>
              </a:lnSpc>
              <a:spcBef>
                <a:spcPts val="0"/>
              </a:spcBef>
              <a:buNone/>
            </a:pPr>
            <a:r>
              <a:rPr lang="en-GB" sz="1200" b="0" dirty="0">
                <a:solidFill>
                  <a:srgbClr val="DAE3E3"/>
                </a:solidFill>
                <a:effectLst/>
                <a:latin typeface="Consolas" panose="020B0609020204030204" pitchFamily="49" charset="0"/>
              </a:rPr>
              <a:t>    &amp;node,</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ROSIDL_GET_MSG_TYPE_SUPPORT</a:t>
            </a:r>
            <a:r>
              <a:rPr lang="en-GB" sz="1200" b="0" dirty="0">
                <a:solidFill>
                  <a:srgbClr val="DAE3E3"/>
                </a:solidFill>
                <a:effectLst/>
                <a:latin typeface="Consolas" panose="020B0609020204030204" pitchFamily="49" charset="0"/>
              </a:rPr>
              <a:t>(std_msgs, </a:t>
            </a:r>
            <a:r>
              <a:rPr lang="en-GB" sz="1200" b="0" dirty="0" err="1">
                <a:solidFill>
                  <a:srgbClr val="DAE3E3"/>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 Int32),</a:t>
            </a:r>
          </a:p>
          <a:p>
            <a:pPr marL="0" indent="0">
              <a:lnSpc>
                <a:spcPct val="12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a:t>
            </a:r>
            <a:r>
              <a:rPr lang="en-GB" sz="1200" b="0" dirty="0" err="1">
                <a:solidFill>
                  <a:srgbClr val="7FCBCD"/>
                </a:solidFill>
                <a:effectLst/>
                <a:latin typeface="Consolas" panose="020B0609020204030204" pitchFamily="49" charset="0"/>
              </a:rPr>
              <a:t>micro_ros_subscriber_topic</a:t>
            </a:r>
            <a:r>
              <a:rPr lang="en-GB" sz="1200" b="0" dirty="0">
                <a:solidFill>
                  <a:srgbClr val="7FCBCD"/>
                </a:solidFill>
                <a:effectLst/>
                <a:latin typeface="Consolas" panose="020B0609020204030204" pitchFamily="49" charset="0"/>
              </a:rPr>
              <a:t>"</a:t>
            </a:r>
            <a:r>
              <a:rPr lang="en-GB" sz="1200" b="0" dirty="0">
                <a:solidFill>
                  <a:srgbClr val="DAE3E3"/>
                </a:solidFill>
                <a:effectLst/>
                <a:latin typeface="Consolas" panose="020B0609020204030204" pitchFamily="49" charset="0"/>
              </a:rPr>
              <a:t>);</a:t>
            </a:r>
          </a:p>
          <a:p>
            <a:pPr marL="0" indent="0">
              <a:lnSpc>
                <a:spcPts val="1425"/>
              </a:lnSpc>
              <a:spcBef>
                <a:spcPts val="0"/>
              </a:spcBef>
              <a:buNone/>
            </a:pPr>
            <a:r>
              <a:rPr lang="en-GB" sz="1200" b="0" dirty="0">
                <a:solidFill>
                  <a:srgbClr val="7F8C8D"/>
                </a:solidFill>
                <a:effectLst/>
                <a:latin typeface="Consolas" panose="020B0609020204030204" pitchFamily="49" charset="0"/>
              </a:rPr>
              <a:t>  // create executor</a:t>
            </a:r>
            <a:endParaRPr lang="en-GB" sz="1200" b="0" dirty="0">
              <a:solidFill>
                <a:srgbClr val="DAE3E3"/>
              </a:solidFill>
              <a:effectLst/>
              <a:latin typeface="Consolas" panose="020B0609020204030204" pitchFamily="49" charset="0"/>
            </a:endParaRPr>
          </a:p>
          <a:p>
            <a:pPr marL="0" indent="0">
              <a:lnSpc>
                <a:spcPts val="1425"/>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RCCHECK</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rclc_executor_init</a:t>
            </a:r>
            <a:r>
              <a:rPr lang="en-GB" sz="1200" b="0" dirty="0">
                <a:solidFill>
                  <a:srgbClr val="DAE3E3"/>
                </a:solidFill>
                <a:effectLst/>
                <a:latin typeface="Consolas" panose="020B0609020204030204" pitchFamily="49" charset="0"/>
              </a:rPr>
              <a:t>(&amp;executor, &amp;</a:t>
            </a:r>
            <a:r>
              <a:rPr lang="en-GB" sz="1200" b="0" dirty="0" err="1">
                <a:solidFill>
                  <a:srgbClr val="F39C12"/>
                </a:solidFill>
                <a:effectLst/>
                <a:latin typeface="Consolas" panose="020B0609020204030204" pitchFamily="49" charset="0"/>
              </a:rPr>
              <a:t>support</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context</a:t>
            </a:r>
            <a:r>
              <a:rPr lang="en-GB" sz="1200" b="0" dirty="0">
                <a:solidFill>
                  <a:srgbClr val="DAE3E3"/>
                </a:solidFill>
                <a:effectLst/>
                <a:latin typeface="Consolas" panose="020B0609020204030204" pitchFamily="49" charset="0"/>
              </a:rPr>
              <a:t>, </a:t>
            </a:r>
            <a:r>
              <a:rPr lang="en-GB" sz="1200" b="0" dirty="0">
                <a:solidFill>
                  <a:srgbClr val="7FCBCD"/>
                </a:solidFill>
                <a:effectLst/>
                <a:highlight>
                  <a:srgbClr val="800000"/>
                </a:highlight>
                <a:latin typeface="Consolas" panose="020B0609020204030204" pitchFamily="49" charset="0"/>
              </a:rPr>
              <a:t>1</a:t>
            </a:r>
            <a:r>
              <a:rPr lang="en-GB" sz="1200" b="0" dirty="0">
                <a:solidFill>
                  <a:srgbClr val="DAE3E3"/>
                </a:solidFill>
                <a:effectLst/>
                <a:latin typeface="Consolas" panose="020B0609020204030204" pitchFamily="49" charset="0"/>
              </a:rPr>
              <a:t>, &amp;allocator));</a:t>
            </a:r>
          </a:p>
          <a:p>
            <a:pPr marL="0" indent="0">
              <a:lnSpc>
                <a:spcPts val="1425"/>
              </a:lnSpc>
              <a:spcBef>
                <a:spcPts val="0"/>
              </a:spcBef>
              <a:buNone/>
            </a:pPr>
            <a:r>
              <a:rPr lang="en-GB" sz="1200" b="0" dirty="0">
                <a:solidFill>
                  <a:srgbClr val="7F8C8D"/>
                </a:solidFill>
                <a:effectLst/>
                <a:latin typeface="Consolas" panose="020B0609020204030204" pitchFamily="49" charset="0"/>
              </a:rPr>
              <a:t>  // Register </a:t>
            </a:r>
            <a:r>
              <a:rPr lang="en-GB" sz="1200" b="0" dirty="0" err="1">
                <a:solidFill>
                  <a:srgbClr val="7F8C8D"/>
                </a:solidFill>
                <a:effectLst/>
                <a:latin typeface="Consolas" panose="020B0609020204030204" pitchFamily="49" charset="0"/>
              </a:rPr>
              <a:t>suscription</a:t>
            </a:r>
            <a:r>
              <a:rPr lang="en-GB" sz="1200" b="0" dirty="0">
                <a:solidFill>
                  <a:srgbClr val="7F8C8D"/>
                </a:solidFill>
                <a:effectLst/>
                <a:latin typeface="Consolas" panose="020B0609020204030204" pitchFamily="49" charset="0"/>
              </a:rPr>
              <a:t> with executor</a:t>
            </a:r>
            <a:endParaRPr lang="en-GB" sz="1200" b="0" dirty="0">
              <a:solidFill>
                <a:srgbClr val="DAE3E3"/>
              </a:solidFill>
              <a:effectLst/>
              <a:latin typeface="Consolas" panose="020B0609020204030204" pitchFamily="49" charset="0"/>
            </a:endParaRPr>
          </a:p>
          <a:p>
            <a:pPr marL="0" indent="0">
              <a:lnSpc>
                <a:spcPts val="1425"/>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RCCHECK</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rclc_executor_add_subscription</a:t>
            </a:r>
            <a:r>
              <a:rPr lang="en-GB" sz="1200" b="0" dirty="0">
                <a:solidFill>
                  <a:srgbClr val="DAE3E3"/>
                </a:solidFill>
                <a:effectLst/>
                <a:latin typeface="Consolas" panose="020B0609020204030204" pitchFamily="49" charset="0"/>
              </a:rPr>
              <a:t>(&amp;executor, &amp;subscriber, &amp;</a:t>
            </a:r>
            <a:r>
              <a:rPr lang="en-GB" sz="1200" b="0" dirty="0" err="1">
                <a:solidFill>
                  <a:srgbClr val="DAE3E3"/>
                </a:solidFill>
                <a:effectLst/>
                <a:latin typeface="Consolas" panose="020B0609020204030204" pitchFamily="49" charset="0"/>
              </a:rPr>
              <a:t>msg</a:t>
            </a:r>
            <a:r>
              <a:rPr lang="en-GB" sz="1200" b="0" dirty="0">
                <a:solidFill>
                  <a:srgbClr val="DAE3E3"/>
                </a:solidFill>
                <a:effectLst/>
                <a:latin typeface="Consolas" panose="020B0609020204030204" pitchFamily="49" charset="0"/>
              </a:rPr>
              <a:t>, &amp;</a:t>
            </a:r>
            <a:r>
              <a:rPr lang="en-GB" sz="1200" b="0" dirty="0" err="1">
                <a:solidFill>
                  <a:srgbClr val="DAE3E3"/>
                </a:solidFill>
                <a:effectLst/>
                <a:latin typeface="Consolas" panose="020B0609020204030204" pitchFamily="49" charset="0"/>
              </a:rPr>
              <a:t>subscription_callback</a:t>
            </a:r>
            <a:r>
              <a:rPr lang="en-GB" sz="1200" b="0" dirty="0">
                <a:solidFill>
                  <a:srgbClr val="DAE3E3"/>
                </a:solidFill>
                <a:effectLst/>
                <a:latin typeface="Consolas" panose="020B0609020204030204" pitchFamily="49" charset="0"/>
              </a:rPr>
              <a:t>, </a:t>
            </a:r>
            <a:r>
              <a:rPr lang="en-GB" sz="1200" b="0" dirty="0">
                <a:solidFill>
                  <a:srgbClr val="DAE3E3"/>
                </a:solidFill>
                <a:effectLst/>
                <a:highlight>
                  <a:srgbClr val="800000"/>
                </a:highlight>
                <a:latin typeface="Consolas" panose="020B0609020204030204" pitchFamily="49" charset="0"/>
              </a:rPr>
              <a:t>ON_NEW_DATA</a:t>
            </a:r>
            <a:r>
              <a:rPr lang="en-GB" sz="1200" b="0" dirty="0">
                <a:solidFill>
                  <a:srgbClr val="DAE3E3"/>
                </a:solidFill>
                <a:effectLst/>
                <a:latin typeface="Consolas" panose="020B0609020204030204" pitchFamily="49" charset="0"/>
              </a:rPr>
              <a:t>));</a:t>
            </a:r>
          </a:p>
          <a:p>
            <a:pPr marL="0" indent="0">
              <a:lnSpc>
                <a:spcPts val="1425"/>
              </a:lnSpc>
              <a:spcBef>
                <a:spcPts val="0"/>
              </a:spcBef>
              <a:buNone/>
            </a:pPr>
            <a:r>
              <a:rPr lang="en-GB" sz="1200" b="0" dirty="0">
                <a:solidFill>
                  <a:srgbClr val="DAE3E3"/>
                </a:solidFill>
                <a:effectLst/>
                <a:latin typeface="Consolas" panose="020B0609020204030204" pitchFamily="49" charset="0"/>
              </a:rPr>
              <a:t>}</a:t>
            </a:r>
          </a:p>
          <a:p>
            <a:pPr marL="0" indent="0">
              <a:lnSpc>
                <a:spcPts val="1425"/>
              </a:lnSpc>
              <a:spcBef>
                <a:spcPts val="0"/>
              </a:spcBef>
              <a:buNone/>
            </a:pPr>
            <a:endParaRPr lang="en-GB" sz="1200" b="0" dirty="0">
              <a:solidFill>
                <a:srgbClr val="DAE3E3"/>
              </a:solidFill>
              <a:effectLst/>
              <a:latin typeface="Consolas" panose="020B0609020204030204" pitchFamily="49" charset="0"/>
            </a:endParaRPr>
          </a:p>
          <a:p>
            <a:pPr marL="0" indent="0">
              <a:lnSpc>
                <a:spcPts val="1425"/>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loop</a:t>
            </a:r>
            <a:r>
              <a:rPr lang="en-GB" sz="1200" b="0" dirty="0">
                <a:solidFill>
                  <a:srgbClr val="DAE3E3"/>
                </a:solidFill>
                <a:effectLst/>
                <a:latin typeface="Consolas" panose="020B0609020204030204" pitchFamily="49" charset="0"/>
              </a:rPr>
              <a:t>() {</a:t>
            </a:r>
          </a:p>
          <a:p>
            <a:pPr marL="0" indent="0">
              <a:lnSpc>
                <a:spcPts val="1425"/>
              </a:lnSpc>
              <a:spcBef>
                <a:spcPts val="0"/>
              </a:spcBef>
              <a:buNone/>
            </a:pPr>
            <a:r>
              <a:rPr lang="en-GB" sz="1200" b="0" dirty="0">
                <a:solidFill>
                  <a:srgbClr val="7F8C8D"/>
                </a:solidFill>
                <a:effectLst/>
                <a:latin typeface="Consolas" panose="020B0609020204030204" pitchFamily="49" charset="0"/>
              </a:rPr>
              <a:t>  //Executor Spin</a:t>
            </a:r>
            <a:endParaRPr lang="en-GB" sz="1200" b="0" dirty="0">
              <a:solidFill>
                <a:srgbClr val="DAE3E3"/>
              </a:solidFill>
              <a:effectLst/>
              <a:latin typeface="Consolas" panose="020B0609020204030204" pitchFamily="49" charset="0"/>
            </a:endParaRPr>
          </a:p>
          <a:p>
            <a:pPr marL="0" indent="0">
              <a:lnSpc>
                <a:spcPts val="1425"/>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delay</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100</a:t>
            </a:r>
            <a:r>
              <a:rPr lang="en-GB" sz="1200" b="0" dirty="0">
                <a:solidFill>
                  <a:srgbClr val="DAE3E3"/>
                </a:solidFill>
                <a:effectLst/>
                <a:latin typeface="Consolas" panose="020B0609020204030204" pitchFamily="49" charset="0"/>
              </a:rPr>
              <a:t>);</a:t>
            </a:r>
          </a:p>
          <a:p>
            <a:pPr marL="0" indent="0">
              <a:lnSpc>
                <a:spcPts val="1425"/>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RCCHECK</a:t>
            </a:r>
            <a:r>
              <a:rPr lang="en-GB" sz="1200" b="0" dirty="0">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rclc_executor_spin_some</a:t>
            </a:r>
            <a:r>
              <a:rPr lang="en-GB" sz="1200" b="0" dirty="0">
                <a:solidFill>
                  <a:srgbClr val="DAE3E3"/>
                </a:solidFill>
                <a:effectLst/>
                <a:latin typeface="Consolas" panose="020B0609020204030204" pitchFamily="49" charset="0"/>
              </a:rPr>
              <a:t>(&amp;executor, </a:t>
            </a:r>
            <a:r>
              <a:rPr lang="en-GB" sz="1200" b="0" dirty="0">
                <a:solidFill>
                  <a:srgbClr val="F39C12"/>
                </a:solidFill>
                <a:effectLst/>
                <a:latin typeface="Consolas" panose="020B0609020204030204" pitchFamily="49" charset="0"/>
              </a:rPr>
              <a:t>RCL_MS_TO_NS</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100</a:t>
            </a:r>
            <a:r>
              <a:rPr lang="en-GB" sz="1200" b="0" dirty="0">
                <a:solidFill>
                  <a:srgbClr val="DAE3E3"/>
                </a:solidFill>
                <a:effectLst/>
                <a:latin typeface="Consolas" panose="020B0609020204030204" pitchFamily="49" charset="0"/>
              </a:rPr>
              <a:t>)));</a:t>
            </a:r>
          </a:p>
          <a:p>
            <a:pPr marL="0" indent="0">
              <a:lnSpc>
                <a:spcPts val="1425"/>
              </a:lnSpc>
              <a:spcBef>
                <a:spcPts val="0"/>
              </a:spcBef>
              <a:buNone/>
            </a:pPr>
            <a:r>
              <a:rPr lang="en-GB" sz="1200" b="0" dirty="0">
                <a:solidFill>
                  <a:srgbClr val="DAE3E3"/>
                </a:solidFill>
                <a:effectLst/>
                <a:latin typeface="Consolas" panose="020B0609020204030204" pitchFamily="49" charset="0"/>
              </a:rPr>
              <a:t>}</a:t>
            </a:r>
          </a:p>
        </p:txBody>
      </p:sp>
      <p:sp>
        <p:nvSpPr>
          <p:cNvPr id="4" name="Title 3">
            <a:extLst>
              <a:ext uri="{FF2B5EF4-FFF2-40B4-BE49-F238E27FC236}">
                <a16:creationId xmlns:a16="http://schemas.microsoft.com/office/drawing/2014/main" id="{F988E000-5FBB-D06E-6C39-B7F5A1F465A5}"/>
              </a:ext>
            </a:extLst>
          </p:cNvPr>
          <p:cNvSpPr>
            <a:spLocks noGrp="1"/>
          </p:cNvSpPr>
          <p:nvPr>
            <p:ph type="title"/>
          </p:nvPr>
        </p:nvSpPr>
        <p:spPr/>
        <p:txBody>
          <a:bodyPr/>
          <a:lstStyle/>
          <a:p>
            <a:r>
              <a:rPr lang="en-GB" dirty="0"/>
              <a:t>Subscriber set up</a:t>
            </a:r>
          </a:p>
        </p:txBody>
      </p:sp>
    </p:spTree>
    <p:extLst>
      <p:ext uri="{BB962C8B-B14F-4D97-AF65-F5344CB8AC3E}">
        <p14:creationId xmlns:p14="http://schemas.microsoft.com/office/powerpoint/2010/main" val="297469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8F380-A650-A106-EDB3-FB04E180A95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8654C8-A85C-72F8-31E1-E0BA84736563}"/>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Instructions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or Arduino Due</a:t>
            </a:r>
          </a:p>
          <a:p>
            <a:pPr lvl="1">
              <a:lnSpc>
                <a:spcPct val="150000"/>
              </a:lnSpc>
            </a:pPr>
            <a:r>
              <a:rPr lang="en-GB" sz="1600" dirty="0"/>
              <a:t>For ESP32 select ESP32 Arduino &gt; DOIT ESP32 DEVKIT V1</a:t>
            </a:r>
          </a:p>
          <a:p>
            <a:r>
              <a:rPr lang="en-GB" sz="1600" dirty="0"/>
              <a:t>For this activity, no LED on Pin 22 is required</a:t>
            </a:r>
          </a:p>
          <a:p>
            <a:endParaRPr lang="en-GB" sz="1400" dirty="0"/>
          </a:p>
          <a:p>
            <a:endParaRPr lang="en-GB" dirty="0"/>
          </a:p>
        </p:txBody>
      </p:sp>
      <p:sp>
        <p:nvSpPr>
          <p:cNvPr id="4" name="Title 3">
            <a:extLst>
              <a:ext uri="{FF2B5EF4-FFF2-40B4-BE49-F238E27FC236}">
                <a16:creationId xmlns:a16="http://schemas.microsoft.com/office/drawing/2014/main" id="{DFF20E5F-C37B-62CD-6DC5-82FDB3D38C30}"/>
              </a:ext>
            </a:extLst>
          </p:cNvPr>
          <p:cNvSpPr>
            <a:spLocks noGrp="1"/>
          </p:cNvSpPr>
          <p:nvPr>
            <p:ph type="title"/>
          </p:nvPr>
        </p:nvSpPr>
        <p:spPr/>
        <p:txBody>
          <a:bodyPr/>
          <a:lstStyle/>
          <a:p>
            <a:r>
              <a:rPr lang="en-GB" dirty="0"/>
              <a:t>Activity 2</a:t>
            </a:r>
          </a:p>
        </p:txBody>
      </p:sp>
      <p:sp>
        <p:nvSpPr>
          <p:cNvPr id="9" name="Content Placeholder 8">
            <a:extLst>
              <a:ext uri="{FF2B5EF4-FFF2-40B4-BE49-F238E27FC236}">
                <a16:creationId xmlns:a16="http://schemas.microsoft.com/office/drawing/2014/main" id="{03E9B151-84B5-47F0-0525-2782A3D473E4}"/>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marL="0" indent="0">
              <a:lnSpc>
                <a:spcPct val="150000"/>
              </a:lnSpc>
              <a:buNone/>
            </a:pPr>
            <a:endParaRPr lang="en-GB" sz="1400" dirty="0"/>
          </a:p>
          <a:p>
            <a:endParaRPr lang="en-GB" dirty="0"/>
          </a:p>
        </p:txBody>
      </p:sp>
      <p:pic>
        <p:nvPicPr>
          <p:cNvPr id="10" name="Content Placeholder 5">
            <a:extLst>
              <a:ext uri="{FF2B5EF4-FFF2-40B4-BE49-F238E27FC236}">
                <a16:creationId xmlns:a16="http://schemas.microsoft.com/office/drawing/2014/main" id="{B94E820F-F8C3-D88D-5EB2-A2EB9094C4B5}"/>
              </a:ext>
            </a:extLst>
          </p:cNvPr>
          <p:cNvPicPr>
            <a:picLocks noChangeAspect="1"/>
          </p:cNvPicPr>
          <p:nvPr/>
        </p:nvPicPr>
        <p:blipFill>
          <a:blip r:embed="rId2"/>
          <a:stretch>
            <a:fillRect/>
          </a:stretch>
        </p:blipFill>
        <p:spPr>
          <a:xfrm>
            <a:off x="6096000" y="2181225"/>
            <a:ext cx="5974186" cy="3363737"/>
          </a:xfrm>
          <a:prstGeom prst="rect">
            <a:avLst/>
          </a:prstGeom>
        </p:spPr>
      </p:pic>
    </p:spTree>
    <p:extLst>
      <p:ext uri="{BB962C8B-B14F-4D97-AF65-F5344CB8AC3E}">
        <p14:creationId xmlns:p14="http://schemas.microsoft.com/office/powerpoint/2010/main" val="87278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09BE-4644-AF46-CFC6-AF31390BDD4D}"/>
              </a:ext>
            </a:extLst>
          </p:cNvPr>
          <p:cNvSpPr>
            <a:spLocks noGrp="1"/>
          </p:cNvSpPr>
          <p:nvPr>
            <p:ph type="title"/>
          </p:nvPr>
        </p:nvSpPr>
        <p:spPr/>
        <p:txBody>
          <a:bodyPr/>
          <a:lstStyle/>
          <a:p>
            <a:r>
              <a:rPr lang="en-US" dirty="0"/>
              <a:t>Micro-ROS: Architecture</a:t>
            </a:r>
          </a:p>
        </p:txBody>
      </p:sp>
      <p:pic>
        <p:nvPicPr>
          <p:cNvPr id="6" name="Content Placeholder 5">
            <a:extLst>
              <a:ext uri="{FF2B5EF4-FFF2-40B4-BE49-F238E27FC236}">
                <a16:creationId xmlns:a16="http://schemas.microsoft.com/office/drawing/2014/main" id="{3509CF4C-04A4-C21A-A63C-AB8773ABA7BF}"/>
              </a:ext>
            </a:extLst>
          </p:cNvPr>
          <p:cNvPicPr>
            <a:picLocks noGrp="1" noChangeAspect="1"/>
          </p:cNvPicPr>
          <p:nvPr>
            <p:ph idx="1"/>
          </p:nvPr>
        </p:nvPicPr>
        <p:blipFill>
          <a:blip r:embed="rId2"/>
          <a:stretch>
            <a:fillRect/>
          </a:stretch>
        </p:blipFill>
        <p:spPr>
          <a:xfrm>
            <a:off x="1179946" y="1825625"/>
            <a:ext cx="9832107" cy="4351338"/>
          </a:xfrm>
          <a:prstGeom prst="rect">
            <a:avLst/>
          </a:prstGeom>
        </p:spPr>
      </p:pic>
    </p:spTree>
    <p:extLst>
      <p:ext uri="{BB962C8B-B14F-4D97-AF65-F5344CB8AC3E}">
        <p14:creationId xmlns:p14="http://schemas.microsoft.com/office/powerpoint/2010/main" val="837495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840F-C287-E6F0-EA9F-EF6EA87EB8B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AA217A-5B18-C419-46EE-6B40C52C5031}"/>
              </a:ext>
            </a:extLst>
          </p:cNvPr>
          <p:cNvSpPr>
            <a:spLocks noGrp="1"/>
          </p:cNvSpPr>
          <p:nvPr>
            <p:ph sz="half" idx="1"/>
          </p:nvPr>
        </p:nvSpPr>
        <p:spPr>
          <a:xfrm>
            <a:off x="-1" y="1333500"/>
            <a:ext cx="5953125" cy="5524500"/>
          </a:xfrm>
          <a:solidFill>
            <a:schemeClr val="tx2">
              <a:lumMod val="50000"/>
            </a:schemeClr>
          </a:solidFill>
        </p:spPr>
        <p:txBody>
          <a:bodyPr>
            <a:noAutofit/>
          </a:bodyPr>
          <a:lstStyle/>
          <a:p>
            <a:pPr marL="0" indent="0">
              <a:lnSpc>
                <a:spcPct val="100000"/>
              </a:lnSpc>
              <a:spcBef>
                <a:spcPts val="0"/>
              </a:spcBef>
              <a:buNone/>
            </a:pPr>
            <a:r>
              <a:rPr lang="en-GB" sz="1050" b="0" dirty="0">
                <a:solidFill>
                  <a:srgbClr val="7F8C8D"/>
                </a:solidFill>
                <a:effectLst/>
                <a:latin typeface="Consolas" panose="020B0609020204030204" pitchFamily="49" charset="0"/>
              </a:rPr>
              <a:t>// Include Libraries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micro_ros_arduino.h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a:t>
            </a:r>
            <a:r>
              <a:rPr lang="en-GB" sz="1050" b="0" dirty="0" err="1">
                <a:solidFill>
                  <a:srgbClr val="7F8C8D"/>
                </a:solidFill>
                <a:effectLst/>
                <a:latin typeface="Consolas" panose="020B0609020204030204" pitchFamily="49" charset="0"/>
              </a:rPr>
              <a:t>ros</a:t>
            </a:r>
            <a:r>
              <a:rPr lang="en-GB" sz="1050" b="0" dirty="0">
                <a:solidFill>
                  <a:srgbClr val="7F8C8D"/>
                </a:solidFill>
                <a:effectLst/>
                <a:latin typeface="Consolas" panose="020B0609020204030204" pitchFamily="49" charset="0"/>
              </a:rPr>
              <a:t>-</a:t>
            </a:r>
            <a:r>
              <a:rPr lang="en-GB" sz="1050" b="0" dirty="0" err="1">
                <a:solidFill>
                  <a:srgbClr val="7F8C8D"/>
                </a:solidFill>
                <a:effectLst/>
                <a:latin typeface="Consolas" panose="020B0609020204030204" pitchFamily="49" charset="0"/>
              </a:rPr>
              <a:t>arduino</a:t>
            </a:r>
            <a:r>
              <a:rPr lang="en-GB" sz="1050" b="0" dirty="0">
                <a:solidFill>
                  <a:srgbClr val="7F8C8D"/>
                </a:solidFill>
                <a:effectLst/>
                <a:latin typeface="Consolas" panose="020B0609020204030204" pitchFamily="49" charset="0"/>
              </a:rPr>
              <a:t> library</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rcl.h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//Core ROS 2 Client Library (RCL) for node management.</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error_handling.h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//Error handling utilities for Micro-ROS.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rclc</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rclc.h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//Micro-ROS Client library for embedded devices.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rclc</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executor.h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//Micro-ROS Executor to manage callbacks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&lt;std_msgs/</a:t>
            </a:r>
            <a:r>
              <a:rPr lang="en-GB" sz="1050" b="0" dirty="0" err="1">
                <a:solidFill>
                  <a:srgbClr val="7FCBCD"/>
                </a:solidFill>
                <a:effectLst/>
                <a:latin typeface="Consolas" panose="020B0609020204030204" pitchFamily="49" charset="0"/>
              </a:rPr>
              <a:t>msg</a:t>
            </a:r>
            <a:r>
              <a:rPr lang="en-GB" sz="1050" b="0" dirty="0">
                <a:solidFill>
                  <a:srgbClr val="7FCBCD"/>
                </a:solidFill>
                <a:effectLst/>
                <a:latin typeface="Consolas" panose="020B0609020204030204" pitchFamily="49" charset="0"/>
              </a:rPr>
              <a:t>/float32.h&gt;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//Predefined ROS 2 message type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#include</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&lt;</a:t>
            </a:r>
            <a:r>
              <a:rPr lang="en-GB" sz="1050" b="0" dirty="0" err="1">
                <a:solidFill>
                  <a:srgbClr val="7FCBCD"/>
                </a:solidFill>
                <a:effectLst/>
                <a:latin typeface="Consolas" panose="020B0609020204030204" pitchFamily="49" charset="0"/>
              </a:rPr>
              <a:t>stdio.h</a:t>
            </a:r>
            <a:r>
              <a:rPr lang="en-GB" sz="1050" b="0" dirty="0">
                <a:solidFill>
                  <a:srgbClr val="7FCBCD"/>
                </a:solidFill>
                <a:effectLst/>
                <a:latin typeface="Consolas" panose="020B0609020204030204" pitchFamily="49" charset="0"/>
              </a:rPr>
              <a:t>&gt;</a:t>
            </a:r>
            <a:r>
              <a:rPr lang="en-GB" sz="1050" b="0" dirty="0">
                <a:solidFill>
                  <a:srgbClr val="DAE3E3"/>
                </a:solidFill>
                <a:effectLst/>
                <a:latin typeface="Consolas" panose="020B0609020204030204" pitchFamily="49" charset="0"/>
              </a:rPr>
              <a:t>                </a:t>
            </a:r>
            <a:r>
              <a:rPr lang="en-GB" sz="1050" b="0" dirty="0">
                <a:solidFill>
                  <a:srgbClr val="7F8C8D"/>
                </a:solidFill>
                <a:effectLst/>
                <a:latin typeface="Consolas" panose="020B0609020204030204" pitchFamily="49" charset="0"/>
              </a:rPr>
              <a:t>//Standard I/O library for debugging.</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nodes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rcl_node_t</a:t>
            </a:r>
            <a:r>
              <a:rPr lang="en-GB" sz="1050" b="0" dirty="0">
                <a:solidFill>
                  <a:srgbClr val="DAE3E3"/>
                </a:solidFill>
                <a:effectLst/>
                <a:latin typeface="Consolas" panose="020B0609020204030204" pitchFamily="49" charset="0"/>
              </a:rPr>
              <a:t> node;</a:t>
            </a:r>
            <a:r>
              <a:rPr lang="en-GB" sz="1050" b="0" dirty="0">
                <a:solidFill>
                  <a:srgbClr val="7F8C8D"/>
                </a:solidFill>
                <a:effectLst/>
                <a:latin typeface="Consolas" panose="020B0609020204030204" pitchFamily="49" charset="0"/>
              </a:rPr>
              <a:t>            //Represents a ROS 2 Node running on the microcontroller.</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//Instantiate executor and its support classes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rclc_executor_t</a:t>
            </a:r>
            <a:r>
              <a:rPr lang="en-GB" sz="1050" b="0" dirty="0">
                <a:solidFill>
                  <a:srgbClr val="DAE3E3"/>
                </a:solidFill>
                <a:effectLst/>
                <a:latin typeface="Consolas" panose="020B0609020204030204" pitchFamily="49" charset="0"/>
              </a:rPr>
              <a:t> executor;</a:t>
            </a:r>
            <a:r>
              <a:rPr lang="en-GB" sz="1050" b="0" dirty="0">
                <a:solidFill>
                  <a:srgbClr val="7F8C8D"/>
                </a:solidFill>
                <a:effectLst/>
                <a:latin typeface="Consolas" panose="020B0609020204030204" pitchFamily="49" charset="0"/>
              </a:rPr>
              <a:t>   //Manages task execution (timers, callbacks, etc.).</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rclc_support_t</a:t>
            </a:r>
            <a:r>
              <a:rPr lang="en-GB" sz="1050" b="0" dirty="0">
                <a:solidFill>
                  <a:srgbClr val="DAE3E3"/>
                </a:solidFill>
                <a:effectLst/>
                <a:latin typeface="Consolas" panose="020B0609020204030204" pitchFamily="49" charset="0"/>
              </a:rPr>
              <a:t> support;</a:t>
            </a:r>
            <a:r>
              <a:rPr lang="en-GB" sz="1050" b="0" dirty="0">
                <a:solidFill>
                  <a:srgbClr val="7F8C8D"/>
                </a:solidFill>
                <a:effectLst/>
                <a:latin typeface="Consolas" panose="020B0609020204030204" pitchFamily="49" charset="0"/>
              </a:rPr>
              <a:t>     //Data structure that holds the execution context of Micro-ROS, including its communication state, memory management, and initialization data.</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rcl_allocator_t</a:t>
            </a:r>
            <a:r>
              <a:rPr lang="en-GB" sz="1050" b="0" dirty="0">
                <a:solidFill>
                  <a:srgbClr val="DAE3E3"/>
                </a:solidFill>
                <a:effectLst/>
                <a:latin typeface="Consolas" panose="020B0609020204030204" pitchFamily="49" charset="0"/>
              </a:rPr>
              <a:t> allocator;</a:t>
            </a:r>
            <a:r>
              <a:rPr lang="en-GB" sz="1050" b="0" dirty="0">
                <a:solidFill>
                  <a:srgbClr val="7F8C8D"/>
                </a:solidFill>
                <a:effectLst/>
                <a:latin typeface="Consolas" panose="020B0609020204030204" pitchFamily="49" charset="0"/>
              </a:rPr>
              <a:t>  //Manages memory allocation.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Subscribers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rcl_subscription_t</a:t>
            </a:r>
            <a:r>
              <a:rPr lang="en-GB" sz="1050" b="0" dirty="0">
                <a:solidFill>
                  <a:srgbClr val="DAE3E3"/>
                </a:solidFill>
                <a:effectLst/>
                <a:latin typeface="Consolas" panose="020B0609020204030204" pitchFamily="49" charset="0"/>
              </a:rPr>
              <a:t> subscriber;</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timers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rcl_timer_t</a:t>
            </a:r>
            <a:r>
              <a:rPr lang="en-GB" sz="1050" b="0" dirty="0">
                <a:solidFill>
                  <a:srgbClr val="DAE3E3"/>
                </a:solidFill>
                <a:effectLst/>
                <a:latin typeface="Consolas" panose="020B0609020204030204" pitchFamily="49" charset="0"/>
              </a:rPr>
              <a:t> timer;</a:t>
            </a:r>
            <a:r>
              <a:rPr lang="en-GB" sz="1050" b="0" dirty="0">
                <a:solidFill>
                  <a:srgbClr val="7F8C8D"/>
                </a:solidFill>
                <a:effectLst/>
                <a:latin typeface="Consolas" panose="020B0609020204030204" pitchFamily="49" charset="0"/>
              </a:rPr>
              <a:t>          //Creates a timer to execute functions at intervals.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//Declare Messages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std_msgs__msg__Float32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//Defines a message of type float32.</a:t>
            </a:r>
            <a:endParaRPr lang="en-GB" sz="105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7AF983CF-B548-7BF9-64A2-772CAEE88D57}"/>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69393CF6-E0FA-275F-A633-B40D88E077F7}"/>
              </a:ext>
            </a:extLst>
          </p:cNvPr>
          <p:cNvSpPr>
            <a:spLocks noGrp="1"/>
          </p:cNvSpPr>
          <p:nvPr>
            <p:ph type="title"/>
          </p:nvPr>
        </p:nvSpPr>
        <p:spPr/>
        <p:txBody>
          <a:bodyPr/>
          <a:lstStyle/>
          <a:p>
            <a:r>
              <a:rPr lang="en-GB" dirty="0"/>
              <a:t>Activity 2</a:t>
            </a:r>
          </a:p>
        </p:txBody>
      </p:sp>
      <p:sp>
        <p:nvSpPr>
          <p:cNvPr id="5" name="Content Placeholder 1">
            <a:extLst>
              <a:ext uri="{FF2B5EF4-FFF2-40B4-BE49-F238E27FC236}">
                <a16:creationId xmlns:a16="http://schemas.microsoft.com/office/drawing/2014/main" id="{1BF2CB35-454B-81FA-F613-AB441ADAC283}"/>
              </a:ext>
            </a:extLst>
          </p:cNvPr>
          <p:cNvSpPr txBox="1">
            <a:spLocks/>
          </p:cNvSpPr>
          <p:nvPr/>
        </p:nvSpPr>
        <p:spPr>
          <a:xfrm>
            <a:off x="5953125" y="1333500"/>
            <a:ext cx="6238875" cy="5524500"/>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050" b="0" dirty="0">
                <a:solidFill>
                  <a:srgbClr val="7F8C8D"/>
                </a:solidFill>
                <a:effectLst/>
                <a:latin typeface="Consolas" panose="020B0609020204030204" pitchFamily="49" charset="0"/>
              </a:rPr>
              <a:t>//Define Macros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//Executes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and goes to </a:t>
            </a:r>
            <a:r>
              <a:rPr lang="en-GB" sz="1050" b="0" dirty="0" err="1">
                <a:solidFill>
                  <a:srgbClr val="7F8C8D"/>
                </a:solidFill>
                <a:effectLst/>
                <a:latin typeface="Consolas" panose="020B0609020204030204" pitchFamily="49" charset="0"/>
              </a:rPr>
              <a:t>error_loop</a:t>
            </a:r>
            <a:r>
              <a:rPr lang="en-GB" sz="1050" b="0" dirty="0">
                <a:solidFill>
                  <a:srgbClr val="7F8C8D"/>
                </a:solidFill>
                <a:effectLst/>
                <a:latin typeface="Consolas" panose="020B0609020204030204" pitchFamily="49" charset="0"/>
              </a:rPr>
              <a:t>() function if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fails.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 </a:t>
            </a:r>
            <a:r>
              <a:rPr lang="en-GB" sz="1050" b="0" dirty="0" err="1">
                <a:solidFill>
                  <a:srgbClr val="0CA1A6"/>
                </a:solidFill>
                <a:effectLst/>
                <a:latin typeface="Consolas" panose="020B0609020204030204" pitchFamily="49" charset="0"/>
              </a:rPr>
              <a:t>rcl_ret_t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if</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RCL_RET_OK)){</a:t>
            </a:r>
            <a:r>
              <a:rPr lang="en-GB" sz="1050" b="0" dirty="0" err="1">
                <a:solidFill>
                  <a:srgbClr val="F39C12"/>
                </a:solidFill>
                <a:effectLst/>
                <a:latin typeface="Consolas" panose="020B0609020204030204" pitchFamily="49" charset="0"/>
              </a:rPr>
              <a:t>error_loop</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7F8C8D"/>
                </a:solidFill>
                <a:effectLst/>
                <a:latin typeface="Consolas" panose="020B0609020204030204" pitchFamily="49" charset="0"/>
              </a:rPr>
              <a:t>// Executes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but ignores failures.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RCSOFTCHECK</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 </a:t>
            </a:r>
            <a:r>
              <a:rPr lang="en-GB" sz="1050" b="0" dirty="0" err="1">
                <a:solidFill>
                  <a:srgbClr val="0CA1A6"/>
                </a:solidFill>
                <a:effectLst/>
                <a:latin typeface="Consolas" panose="020B0609020204030204" pitchFamily="49" charset="0"/>
              </a:rPr>
              <a:t>rcl_ret_t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if</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RCL_RET_OK)){}}</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//Specifies GPIO pin 13 for controlling an LED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LED_PIN</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23</a:t>
            </a:r>
            <a:r>
              <a:rPr lang="en-GB" sz="1050" b="0" dirty="0">
                <a:solidFill>
                  <a:srgbClr val="7F8C8D"/>
                </a:solidFill>
                <a:effectLst/>
                <a:latin typeface="Consolas" panose="020B0609020204030204" pitchFamily="49" charset="0"/>
              </a:rPr>
              <a:t> //Define LED_PIN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PWM_PIN</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22</a:t>
            </a:r>
            <a:r>
              <a:rPr lang="en-GB" sz="1050" b="0" dirty="0">
                <a:solidFill>
                  <a:srgbClr val="7F8C8D"/>
                </a:solidFill>
                <a:effectLst/>
                <a:latin typeface="Consolas" panose="020B0609020204030204" pitchFamily="49" charset="0"/>
              </a:rPr>
              <a:t> //DEFINE PWM_PIN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PWM_FRQ</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5000</a:t>
            </a:r>
            <a:r>
              <a:rPr lang="en-GB" sz="1050" b="0" dirty="0">
                <a:solidFill>
                  <a:srgbClr val="7F8C8D"/>
                </a:solidFill>
                <a:effectLst/>
                <a:latin typeface="Consolas" panose="020B0609020204030204" pitchFamily="49" charset="0"/>
              </a:rPr>
              <a:t> //Define PWM Frequency</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PWM_RES</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8</a:t>
            </a:r>
            <a:r>
              <a:rPr lang="en-GB" sz="1050" b="0" dirty="0">
                <a:solidFill>
                  <a:srgbClr val="7F8C8D"/>
                </a:solidFill>
                <a:effectLst/>
                <a:latin typeface="Consolas" panose="020B0609020204030204" pitchFamily="49" charset="0"/>
              </a:rPr>
              <a:t>  //Define PWM Resolution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PWM_CHNL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0</a:t>
            </a:r>
            <a:r>
              <a:rPr lang="en-GB" sz="1050" b="0" dirty="0">
                <a:solidFill>
                  <a:srgbClr val="7F8C8D"/>
                </a:solidFill>
                <a:effectLst/>
                <a:latin typeface="Consolas" panose="020B0609020204030204" pitchFamily="49" charset="0"/>
              </a:rPr>
              <a:t>    //Define Channel</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MSG_MIN_VAL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0</a:t>
            </a:r>
            <a:r>
              <a:rPr lang="en-GB" sz="1050" b="0" dirty="0">
                <a:solidFill>
                  <a:srgbClr val="7F8C8D"/>
                </a:solidFill>
                <a:effectLst/>
                <a:latin typeface="Consolas" panose="020B0609020204030204" pitchFamily="49" charset="0"/>
              </a:rPr>
              <a:t> //Define min input value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MSG_MAX_VAL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1</a:t>
            </a:r>
            <a:r>
              <a:rPr lang="en-GB" sz="1050" b="0" dirty="0">
                <a:solidFill>
                  <a:srgbClr val="7F8C8D"/>
                </a:solidFill>
                <a:effectLst/>
                <a:latin typeface="Consolas" panose="020B0609020204030204" pitchFamily="49" charset="0"/>
              </a:rPr>
              <a:t> //Define max input value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//Variables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float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pwm_set_point</a:t>
            </a:r>
            <a:r>
              <a:rPr lang="en-GB" sz="1050" b="0" dirty="0">
                <a:solidFill>
                  <a:srgbClr val="DAE3E3"/>
                </a:solidFill>
                <a:effectLst/>
                <a:latin typeface="Consolas" panose="020B0609020204030204" pitchFamily="49" charset="0"/>
              </a:rPr>
              <a:t> = </a:t>
            </a:r>
            <a:r>
              <a:rPr lang="en-GB" sz="1050" b="0" dirty="0">
                <a:solidFill>
                  <a:srgbClr val="7FCBCD"/>
                </a:solidFill>
                <a:effectLst/>
                <a:latin typeface="Consolas" panose="020B0609020204030204" pitchFamily="49" charset="0"/>
              </a:rPr>
              <a:t>0.0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//Define Error Functions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error_loop</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while</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1</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digitalWrite</a:t>
            </a:r>
            <a:r>
              <a:rPr lang="en-GB" sz="1050" b="0" dirty="0">
                <a:solidFill>
                  <a:srgbClr val="DAE3E3"/>
                </a:solidFill>
                <a:effectLst/>
                <a:latin typeface="Consolas" panose="020B0609020204030204" pitchFamily="49" charset="0"/>
              </a:rPr>
              <a:t>(LED_PIN, !</a:t>
            </a:r>
            <a:r>
              <a:rPr lang="en-GB" sz="1050" b="0" dirty="0" err="1">
                <a:solidFill>
                  <a:srgbClr val="F39C12"/>
                </a:solidFill>
                <a:effectLst/>
                <a:latin typeface="Consolas" panose="020B0609020204030204" pitchFamily="49" charset="0"/>
              </a:rPr>
              <a:t>digitalRead</a:t>
            </a:r>
            <a:r>
              <a:rPr lang="en-GB" sz="1050" b="0" dirty="0">
                <a:solidFill>
                  <a:srgbClr val="DAE3E3"/>
                </a:solidFill>
                <a:effectLst/>
                <a:latin typeface="Consolas" panose="020B0609020204030204" pitchFamily="49" charset="0"/>
              </a:rPr>
              <a:t>(LED_PIN));</a:t>
            </a:r>
            <a:r>
              <a:rPr lang="en-GB" sz="1050" b="0" dirty="0">
                <a:solidFill>
                  <a:srgbClr val="7F8C8D"/>
                </a:solidFill>
                <a:effectLst/>
                <a:latin typeface="Consolas" panose="020B0609020204030204" pitchFamily="49" charset="0"/>
              </a:rPr>
              <a:t> // Toggle LED state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delay</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100</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 Wait 100 milliseconds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//Define callbacks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subscription_callback</a:t>
            </a:r>
            <a:r>
              <a:rPr lang="en-GB" sz="1050" b="0" dirty="0">
                <a:solidFill>
                  <a:srgbClr val="DAE3E3"/>
                </a:solidFill>
                <a:effectLst/>
                <a:latin typeface="Consolas" panose="020B0609020204030204" pitchFamily="49" charset="0"/>
              </a:rPr>
              <a:t>(</a:t>
            </a:r>
            <a:r>
              <a:rPr lang="en-GB" sz="1050" b="0" dirty="0" err="1">
                <a:solidFill>
                  <a:srgbClr val="0CA1A6"/>
                </a:solidFill>
                <a:effectLst/>
                <a:latin typeface="Consolas" panose="020B0609020204030204" pitchFamily="49" charset="0"/>
              </a:rPr>
              <a:t>const</a:t>
            </a:r>
            <a:r>
              <a:rPr lang="en-GB" sz="1050" b="0" dirty="0">
                <a:solidFill>
                  <a:srgbClr val="DAE3E3"/>
                </a:solidFill>
                <a:effectLst/>
                <a:latin typeface="Consolas" panose="020B0609020204030204" pitchFamily="49" charset="0"/>
              </a:rPr>
              <a:t> </a:t>
            </a: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0CA1A6"/>
                </a:solidFill>
                <a:effectLst/>
                <a:latin typeface="Consolas" panose="020B0609020204030204" pitchFamily="49" charset="0"/>
              </a:rPr>
              <a: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msgin</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7F8C8D"/>
                </a:solidFill>
                <a:effectLst/>
                <a:latin typeface="Consolas" panose="020B0609020204030204" pitchFamily="49" charset="0"/>
              </a:rPr>
              <a:t>  //Get the message received and store it on the message </a:t>
            </a:r>
            <a:r>
              <a:rPr lang="en-GB" sz="1050" b="0" dirty="0" err="1">
                <a:solidFill>
                  <a:srgbClr val="7F8C8D"/>
                </a:solidFill>
                <a:effectLst/>
                <a:latin typeface="Consolas" panose="020B0609020204030204" pitchFamily="49" charset="0"/>
              </a:rPr>
              <a:t>msg</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0CA1A6"/>
                </a:solidFill>
                <a:effectLst/>
                <a:latin typeface="Consolas" panose="020B0609020204030204" pitchFamily="49" charset="0"/>
              </a:rPr>
              <a:t>const</a:t>
            </a:r>
            <a:r>
              <a:rPr lang="en-GB" sz="1050" b="0" dirty="0">
                <a:solidFill>
                  <a:srgbClr val="DAE3E3"/>
                </a:solidFill>
                <a:effectLst/>
                <a:latin typeface="Consolas" panose="020B0609020204030204" pitchFamily="49" charset="0"/>
              </a:rPr>
              <a:t> std_msgs__msg__Float32 *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 (</a:t>
            </a:r>
            <a:r>
              <a:rPr lang="en-GB" sz="1050" b="0" dirty="0" err="1">
                <a:solidFill>
                  <a:srgbClr val="0CA1A6"/>
                </a:solidFill>
                <a:effectLst/>
                <a:latin typeface="Consolas" panose="020B0609020204030204" pitchFamily="49" charset="0"/>
              </a:rPr>
              <a:t>const</a:t>
            </a:r>
            <a:r>
              <a:rPr lang="en-GB" sz="1050" b="0" dirty="0">
                <a:solidFill>
                  <a:srgbClr val="DAE3E3"/>
                </a:solidFill>
                <a:effectLst/>
                <a:latin typeface="Consolas" panose="020B0609020204030204" pitchFamily="49" charset="0"/>
              </a:rPr>
              <a:t> std_msgs__msg__Float32 *)</a:t>
            </a:r>
            <a:r>
              <a:rPr lang="en-GB" sz="1050" b="0" dirty="0" err="1">
                <a:solidFill>
                  <a:srgbClr val="DAE3E3"/>
                </a:solidFill>
                <a:effectLst/>
                <a:latin typeface="Consolas" panose="020B0609020204030204" pitchFamily="49" charset="0"/>
              </a:rPr>
              <a:t>msgin</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pwm_set_point</a:t>
            </a:r>
            <a:r>
              <a:rPr lang="en-GB" sz="1050" b="0" dirty="0">
                <a:solidFill>
                  <a:srgbClr val="DAE3E3"/>
                </a:solidFill>
                <a:effectLst/>
                <a:latin typeface="Consolas" panose="020B0609020204030204" pitchFamily="49" charset="0"/>
              </a:rPr>
              <a:t> = </a:t>
            </a:r>
            <a:r>
              <a:rPr lang="en-GB" sz="1050" b="0" dirty="0">
                <a:solidFill>
                  <a:srgbClr val="F39C12"/>
                </a:solidFill>
                <a:effectLst/>
                <a:latin typeface="Consolas" panose="020B0609020204030204" pitchFamily="49" charset="0"/>
              </a:rPr>
              <a:t>constrain</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-&gt;</a:t>
            </a:r>
            <a:r>
              <a:rPr lang="en-GB" sz="1050" b="0" dirty="0">
                <a:solidFill>
                  <a:srgbClr val="F39C12"/>
                </a:solidFill>
                <a:effectLst/>
                <a:latin typeface="Consolas" panose="020B0609020204030204" pitchFamily="49" charset="0"/>
              </a:rPr>
              <a:t>data</a:t>
            </a:r>
            <a:r>
              <a:rPr lang="en-GB" sz="1050" b="0" dirty="0">
                <a:solidFill>
                  <a:srgbClr val="DAE3E3"/>
                </a:solidFill>
                <a:effectLst/>
                <a:latin typeface="Consolas" panose="020B0609020204030204" pitchFamily="49" charset="0"/>
              </a:rPr>
              <a:t>, MSG_MIN_VAL, MSG_MAX_VAL);</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ledcWrite</a:t>
            </a:r>
            <a:r>
              <a:rPr lang="en-GB" sz="1050" b="0" dirty="0">
                <a:solidFill>
                  <a:srgbClr val="DAE3E3"/>
                </a:solidFill>
                <a:effectLst/>
                <a:latin typeface="Consolas" panose="020B0609020204030204" pitchFamily="49" charset="0"/>
              </a:rPr>
              <a:t>(PWM_CHNL, (</a:t>
            </a:r>
            <a:r>
              <a:rPr lang="en-GB" sz="1050" b="0" dirty="0">
                <a:solidFill>
                  <a:srgbClr val="0CA1A6"/>
                </a:solidFill>
                <a:effectLst/>
                <a:latin typeface="Consolas" panose="020B0609020204030204" pitchFamily="49" charset="0"/>
              </a:rPr>
              <a:t>uint32_t</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pow</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2</a:t>
            </a:r>
            <a:r>
              <a:rPr lang="en-GB" sz="1050" b="0" dirty="0">
                <a:solidFill>
                  <a:srgbClr val="DAE3E3"/>
                </a:solidFill>
                <a:effectLst/>
                <a:latin typeface="Consolas" panose="020B0609020204030204" pitchFamily="49" charset="0"/>
              </a:rPr>
              <a:t>, PWM_RES) * (</a:t>
            </a:r>
            <a:r>
              <a:rPr lang="en-GB" sz="1050" b="0" dirty="0" err="1">
                <a:solidFill>
                  <a:srgbClr val="DAE3E3"/>
                </a:solidFill>
                <a:effectLst/>
                <a:latin typeface="Consolas" panose="020B0609020204030204" pitchFamily="49" charset="0"/>
              </a:rPr>
              <a:t>pwm_set_point</a:t>
            </a:r>
            <a:r>
              <a:rPr lang="en-GB" sz="1050" b="0" dirty="0">
                <a:solidFill>
                  <a:srgbClr val="DAE3E3"/>
                </a:solidFill>
                <a:effectLst/>
                <a:latin typeface="Consolas" panose="020B0609020204030204" pitchFamily="49" charset="0"/>
              </a:rPr>
              <a:t>  / </a:t>
            </a:r>
            <a:r>
              <a:rPr lang="en-GB" sz="1050" b="0" dirty="0">
                <a:solidFill>
                  <a:srgbClr val="7FCBCD"/>
                </a:solidFill>
                <a:effectLst/>
                <a:latin typeface="Consolas" panose="020B0609020204030204" pitchFamily="49" charset="0"/>
              </a:rPr>
              <a:t>1.0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1028638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783FC-A397-F7A6-3BE8-66CF660786C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523D41-027F-1110-BFB9-39BEEF91481F}"/>
              </a:ext>
            </a:extLst>
          </p:cNvPr>
          <p:cNvSpPr>
            <a:spLocks noGrp="1"/>
          </p:cNvSpPr>
          <p:nvPr>
            <p:ph sz="half" idx="1"/>
          </p:nvPr>
        </p:nvSpPr>
        <p:spPr>
          <a:xfrm>
            <a:off x="-1" y="1446300"/>
            <a:ext cx="6886576" cy="5411699"/>
          </a:xfrm>
          <a:solidFill>
            <a:schemeClr val="tx2">
              <a:lumMod val="50000"/>
            </a:schemeClr>
          </a:solidFill>
        </p:spPr>
        <p:txBody>
          <a:bodyPr>
            <a:noAutofit/>
          </a:bodyPr>
          <a:lstStyle/>
          <a:p>
            <a:pPr marL="0" indent="0">
              <a:lnSpc>
                <a:spcPct val="100000"/>
              </a:lnSpc>
              <a:spcBef>
                <a:spcPts val="0"/>
              </a:spcBef>
              <a:buNone/>
            </a:pPr>
            <a:r>
              <a:rPr lang="en-GB" sz="1050" b="0" dirty="0">
                <a:solidFill>
                  <a:srgbClr val="7F8C8D"/>
                </a:solidFill>
                <a:effectLst/>
                <a:latin typeface="Consolas" panose="020B0609020204030204" pitchFamily="49" charset="0"/>
              </a:rPr>
              <a:t>//Setup</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setup</a:t>
            </a: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7F8C8D"/>
                </a:solidFill>
                <a:effectLst/>
                <a:latin typeface="Consolas" panose="020B0609020204030204" pitchFamily="49" charset="0"/>
              </a:rPr>
              <a:t>  // Initializes communication between ESP32 and the ROS 2 agent (Serial).</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set_microros_transports</a:t>
            </a:r>
            <a:r>
              <a:rPr lang="en-GB" sz="1050" b="0" dirty="0">
                <a:solidFill>
                  <a:srgbClr val="DAE3E3"/>
                </a:solidFill>
                <a:effectLst/>
                <a:latin typeface="Consolas" panose="020B0609020204030204" pitchFamily="49" charset="0"/>
              </a:rPr>
              <a:t>();</a:t>
            </a:r>
            <a:r>
              <a:rPr lang="en-GB" sz="1050" b="0" dirty="0">
                <a:solidFill>
                  <a:srgbClr val="7F8C8D"/>
                </a:solidFill>
                <a:effectLst/>
                <a:latin typeface="Consolas" panose="020B0609020204030204" pitchFamily="49" charset="0"/>
              </a:rPr>
              <a:t> </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  //Setup Microcontroller Pins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pinMode</a:t>
            </a:r>
            <a:r>
              <a:rPr lang="en-GB" sz="1050" b="0" dirty="0">
                <a:solidFill>
                  <a:srgbClr val="DAE3E3"/>
                </a:solidFill>
                <a:effectLst/>
                <a:latin typeface="Consolas" panose="020B0609020204030204" pitchFamily="49" charset="0"/>
              </a:rPr>
              <a:t>(LED_PIN, OUTPUT);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pinMode</a:t>
            </a:r>
            <a:r>
              <a:rPr lang="en-GB" sz="1050" b="0" dirty="0">
                <a:solidFill>
                  <a:srgbClr val="DAE3E3"/>
                </a:solidFill>
                <a:effectLst/>
                <a:latin typeface="Consolas" panose="020B0609020204030204" pitchFamily="49" charset="0"/>
              </a:rPr>
              <a:t>(PWM_PIN, OUTPUT);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digitalWrite</a:t>
            </a:r>
            <a:r>
              <a:rPr lang="en-GB" sz="1050" b="0" dirty="0">
                <a:solidFill>
                  <a:srgbClr val="DAE3E3"/>
                </a:solidFill>
                <a:effectLst/>
                <a:latin typeface="Consolas" panose="020B0609020204030204" pitchFamily="49" charset="0"/>
              </a:rPr>
              <a:t>(LED_PIN, HIGH); </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ledcSetup</a:t>
            </a:r>
            <a:r>
              <a:rPr lang="en-GB" sz="1050" b="0" dirty="0">
                <a:solidFill>
                  <a:srgbClr val="DAE3E3"/>
                </a:solidFill>
                <a:effectLst/>
                <a:latin typeface="Consolas" panose="020B0609020204030204" pitchFamily="49" charset="0"/>
              </a:rPr>
              <a:t>(PWM_CHNL, PWM_FRQ, PWM_RES);</a:t>
            </a:r>
            <a:r>
              <a:rPr lang="en-GB" sz="1050" b="0" dirty="0">
                <a:solidFill>
                  <a:srgbClr val="7F8C8D"/>
                </a:solidFill>
                <a:effectLst/>
                <a:latin typeface="Consolas" panose="020B0609020204030204" pitchFamily="49" charset="0"/>
              </a:rPr>
              <a:t>  //Setup the PWM</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err="1">
                <a:solidFill>
                  <a:srgbClr val="F39C12"/>
                </a:solidFill>
                <a:effectLst/>
                <a:latin typeface="Consolas" panose="020B0609020204030204" pitchFamily="49" charset="0"/>
              </a:rPr>
              <a:t>ledcAttachPin</a:t>
            </a:r>
            <a:r>
              <a:rPr lang="en-GB" sz="1050" b="0" dirty="0">
                <a:solidFill>
                  <a:srgbClr val="DAE3E3"/>
                </a:solidFill>
                <a:effectLst/>
                <a:latin typeface="Consolas" panose="020B0609020204030204" pitchFamily="49" charset="0"/>
              </a:rPr>
              <a:t>(PWM_PIN, PWM_CHNL);</a:t>
            </a:r>
            <a:r>
              <a:rPr lang="en-GB" sz="1050" b="0" dirty="0">
                <a:solidFill>
                  <a:srgbClr val="7F8C8D"/>
                </a:solidFill>
                <a:effectLst/>
                <a:latin typeface="Consolas" panose="020B0609020204030204" pitchFamily="49" charset="0"/>
              </a:rPr>
              <a:t>       //Setup Attach the Pin to the Channel   </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  //Connection delay</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delay</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2000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7F8C8D"/>
                </a:solidFill>
                <a:effectLst/>
                <a:latin typeface="Consolas" panose="020B0609020204030204" pitchFamily="49" charset="0"/>
              </a:rPr>
              <a:t>  //Initializes memory allocation for Micro-ROS operations.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allocator = </a:t>
            </a:r>
            <a:r>
              <a:rPr lang="en-GB" sz="1050" b="0" dirty="0" err="1">
                <a:solidFill>
                  <a:srgbClr val="F39C12"/>
                </a:solidFill>
                <a:effectLst/>
                <a:latin typeface="Consolas" panose="020B0609020204030204" pitchFamily="49" charset="0"/>
              </a:rPr>
              <a:t>rcl_get_default_allocator</a:t>
            </a:r>
            <a:r>
              <a:rPr lang="en-GB" sz="1050" b="0" dirty="0">
                <a:solidFill>
                  <a:srgbClr val="DAE3E3"/>
                </a:solidFill>
                <a:effectLs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//Creates a ROS 2 support structure to manage the execution context.</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rclc_support_init</a:t>
            </a:r>
            <a:r>
              <a:rPr lang="en-GB" sz="1050" b="0" dirty="0">
                <a:solidFill>
                  <a:srgbClr val="DAE3E3"/>
                </a:solidFill>
                <a:effectLst/>
                <a:latin typeface="Consolas" panose="020B0609020204030204" pitchFamily="49" charset="0"/>
              </a:rPr>
              <a:t>(&amp;support, </a:t>
            </a:r>
            <a:r>
              <a:rPr lang="en-GB" sz="1050" b="0" dirty="0">
                <a:solidFill>
                  <a:srgbClr val="7FCBCD"/>
                </a:solidFill>
                <a:effectLst/>
                <a:latin typeface="Consolas" panose="020B0609020204030204" pitchFamily="49" charset="0"/>
              </a:rPr>
              <a:t>0</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NULL</a:t>
            </a:r>
            <a:r>
              <a:rPr lang="en-GB" sz="1050" b="0" dirty="0">
                <a:solidFill>
                  <a:srgbClr val="DAE3E3"/>
                </a:solidFill>
                <a:effectLst/>
                <a:latin typeface="Consolas" panose="020B0609020204030204" pitchFamily="49" charset="0"/>
              </a:rPr>
              <a:t>, &amp;allocator));</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create node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rclc_node_init_default</a:t>
            </a:r>
            <a:r>
              <a:rPr lang="en-GB" sz="1050" b="0" dirty="0">
                <a:solidFill>
                  <a:srgbClr val="DAE3E3"/>
                </a:solidFill>
                <a:effectLst/>
                <a:latin typeface="Consolas" panose="020B0609020204030204" pitchFamily="49" charset="0"/>
              </a:rPr>
              <a:t>(&amp;node, </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micro_ros_sub_node</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 &amp;support));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create subscriber</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rclc_subscription_init_default</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&amp;subscriber,</a:t>
            </a:r>
          </a:p>
          <a:p>
            <a:pPr marL="0" indent="0">
              <a:lnSpc>
                <a:spcPct val="100000"/>
              </a:lnSpc>
              <a:spcBef>
                <a:spcPts val="0"/>
              </a:spcBef>
              <a:buNone/>
            </a:pPr>
            <a:r>
              <a:rPr lang="en-GB" sz="1050" b="0" dirty="0">
                <a:solidFill>
                  <a:srgbClr val="DAE3E3"/>
                </a:solidFill>
                <a:effectLst/>
                <a:latin typeface="Consolas" panose="020B0609020204030204" pitchFamily="49" charset="0"/>
              </a:rPr>
              <a:t>    &amp;node,</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ROSIDL_GET_MSG_TYPE_SUPPORT</a:t>
            </a:r>
            <a:r>
              <a:rPr lang="en-GB" sz="1050" b="0" dirty="0">
                <a:solidFill>
                  <a:srgbClr val="DAE3E3"/>
                </a:solidFill>
                <a:effectLst/>
                <a:latin typeface="Consolas" panose="020B0609020204030204" pitchFamily="49" charset="0"/>
              </a:rPr>
              <a:t>(std_msgs, </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Float32),</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a:t>
            </a:r>
            <a:r>
              <a:rPr lang="en-GB" sz="1050" b="0" dirty="0" err="1">
                <a:solidFill>
                  <a:srgbClr val="7FCBCD"/>
                </a:solidFill>
                <a:effectLst/>
                <a:latin typeface="Consolas" panose="020B0609020204030204" pitchFamily="49" charset="0"/>
              </a:rPr>
              <a:t>micro_ros_sub</a:t>
            </a:r>
            <a:r>
              <a:rPr lang="en-GB" sz="1050" b="0" dirty="0">
                <a:solidFill>
                  <a:srgbClr val="7FCBCD"/>
                </a:solidFill>
                <a:effectLst/>
                <a:latin typeface="Consolas" panose="020B0609020204030204" pitchFamily="49" charset="0"/>
              </a:rPr>
              <a:t>"</a:t>
            </a:r>
            <a:r>
              <a:rPr lang="en-GB" sz="1050" b="0" dirty="0">
                <a:solidFill>
                  <a:srgbClr val="DAE3E3"/>
                </a:solidFill>
                <a:effectLs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  // create executor</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rclc_executor_init</a:t>
            </a:r>
            <a:r>
              <a:rPr lang="en-GB" sz="1050" b="0" dirty="0">
                <a:solidFill>
                  <a:srgbClr val="DAE3E3"/>
                </a:solidFill>
                <a:effectLst/>
                <a:latin typeface="Consolas" panose="020B0609020204030204" pitchFamily="49" charset="0"/>
              </a:rPr>
              <a:t>(&amp;executor, &amp;</a:t>
            </a:r>
            <a:r>
              <a:rPr lang="en-GB" sz="1050" b="0" dirty="0" err="1">
                <a:solidFill>
                  <a:srgbClr val="F39C12"/>
                </a:solidFill>
                <a:effectLst/>
                <a:latin typeface="Consolas" panose="020B0609020204030204" pitchFamily="49" charset="0"/>
              </a:rPr>
              <a:t>support</a:t>
            </a:r>
            <a:r>
              <a:rPr lang="en-GB" sz="1050" b="0" dirty="0" err="1">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context</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1</a:t>
            </a:r>
            <a:r>
              <a:rPr lang="en-GB" sz="1050" b="0" dirty="0">
                <a:solidFill>
                  <a:srgbClr val="DAE3E3"/>
                </a:solidFill>
                <a:effectLst/>
                <a:latin typeface="Consolas" panose="020B0609020204030204" pitchFamily="49" charset="0"/>
              </a:rPr>
              <a:t>, &amp;allocator));</a:t>
            </a:r>
          </a:p>
          <a:p>
            <a:pPr marL="0" indent="0">
              <a:lnSpc>
                <a:spcPct val="100000"/>
              </a:lnSpc>
              <a:spcBef>
                <a:spcPts val="0"/>
              </a:spcBef>
              <a:buNone/>
            </a:pPr>
            <a:r>
              <a:rPr lang="en-GB" sz="1050" b="0" dirty="0">
                <a:solidFill>
                  <a:srgbClr val="7F8C8D"/>
                </a:solidFill>
                <a:effectLst/>
                <a:latin typeface="Consolas" panose="020B0609020204030204" pitchFamily="49" charset="0"/>
              </a:rPr>
              <a:t>  // Register </a:t>
            </a:r>
            <a:r>
              <a:rPr lang="en-GB" sz="1050" b="0" dirty="0" err="1">
                <a:solidFill>
                  <a:srgbClr val="7F8C8D"/>
                </a:solidFill>
                <a:effectLst/>
                <a:latin typeface="Consolas" panose="020B0609020204030204" pitchFamily="49" charset="0"/>
              </a:rPr>
              <a:t>suscription</a:t>
            </a:r>
            <a:r>
              <a:rPr lang="en-GB" sz="1050" b="0" dirty="0">
                <a:solidFill>
                  <a:srgbClr val="7F8C8D"/>
                </a:solidFill>
                <a:effectLst/>
                <a:latin typeface="Consolas" panose="020B0609020204030204" pitchFamily="49" charset="0"/>
              </a:rPr>
              <a:t> with executor</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rclc_executor_add_subscription</a:t>
            </a:r>
            <a:r>
              <a:rPr lang="en-GB" sz="1050" b="0" dirty="0">
                <a:solidFill>
                  <a:srgbClr val="DAE3E3"/>
                </a:solidFill>
                <a:effectLst/>
                <a:latin typeface="Consolas" panose="020B0609020204030204" pitchFamily="49" charset="0"/>
              </a:rPr>
              <a:t>(&amp;executor, &amp;subscriber, &amp;</a:t>
            </a:r>
            <a:r>
              <a:rPr lang="en-GB" sz="1050" b="0" dirty="0" err="1">
                <a:solidFill>
                  <a:srgbClr val="DAE3E3"/>
                </a:solidFill>
                <a:effectLst/>
                <a:latin typeface="Consolas" panose="020B0609020204030204" pitchFamily="49" charset="0"/>
              </a:rPr>
              <a:t>msg</a:t>
            </a:r>
            <a:r>
              <a:rPr lang="en-GB" sz="1050" b="0" dirty="0">
                <a:solidFill>
                  <a:srgbClr val="DAE3E3"/>
                </a:solidFill>
                <a:effectLst/>
                <a:latin typeface="Consolas" panose="020B0609020204030204" pitchFamily="49" charset="0"/>
              </a:rPr>
              <a:t>, &amp;</a:t>
            </a:r>
            <a:r>
              <a:rPr lang="en-GB" sz="1050" b="0" dirty="0" err="1">
                <a:solidFill>
                  <a:srgbClr val="DAE3E3"/>
                </a:solidFill>
                <a:effectLst/>
                <a:latin typeface="Consolas" panose="020B0609020204030204" pitchFamily="49" charset="0"/>
              </a:rPr>
              <a:t>subscription_callback</a:t>
            </a:r>
            <a:r>
              <a:rPr lang="en-GB" sz="1050" b="0" dirty="0">
                <a:solidFill>
                  <a:srgbClr val="DAE3E3"/>
                </a:solidFill>
                <a:effectLst/>
                <a:highlight>
                  <a:srgbClr val="800000"/>
                </a:highlight>
                <a:latin typeface="Consolas" panose="020B0609020204030204" pitchFamily="49" charset="0"/>
              </a:rPr>
              <a:t>, ON_NEW_DATA));</a:t>
            </a:r>
          </a:p>
          <a:p>
            <a:pPr marL="0" indent="0">
              <a:lnSpc>
                <a:spcPct val="100000"/>
              </a:lnSpc>
              <a:spcBef>
                <a:spcPts val="0"/>
              </a:spcBef>
              <a:buNone/>
            </a:pPr>
            <a:r>
              <a:rPr lang="en-GB" sz="1050" b="0" dirty="0">
                <a:solidFill>
                  <a:srgbClr val="DAE3E3"/>
                </a:solidFill>
                <a:effectLst/>
                <a:latin typeface="Consolas" panose="020B0609020204030204" pitchFamily="49" charset="0"/>
              </a:rPr>
              <a:t>}</a:t>
            </a:r>
            <a:endParaRPr lang="en-GB" sz="800" b="0" dirty="0">
              <a:solidFill>
                <a:srgbClr val="DAE3E3"/>
              </a:solidFill>
              <a:effectLst/>
              <a:latin typeface="Consolas" panose="020B0609020204030204" pitchFamily="49" charset="0"/>
            </a:endParaRPr>
          </a:p>
        </p:txBody>
      </p:sp>
      <p:sp>
        <p:nvSpPr>
          <p:cNvPr id="4" name="Title 3">
            <a:extLst>
              <a:ext uri="{FF2B5EF4-FFF2-40B4-BE49-F238E27FC236}">
                <a16:creationId xmlns:a16="http://schemas.microsoft.com/office/drawing/2014/main" id="{B0DE36AB-C00F-C33B-4EED-3F1271544682}"/>
              </a:ext>
            </a:extLst>
          </p:cNvPr>
          <p:cNvSpPr>
            <a:spLocks noGrp="1"/>
          </p:cNvSpPr>
          <p:nvPr>
            <p:ph type="title"/>
          </p:nvPr>
        </p:nvSpPr>
        <p:spPr/>
        <p:txBody>
          <a:bodyPr/>
          <a:lstStyle/>
          <a:p>
            <a:r>
              <a:rPr lang="en-GB" dirty="0"/>
              <a:t>Activity 2</a:t>
            </a:r>
          </a:p>
        </p:txBody>
      </p:sp>
      <p:sp>
        <p:nvSpPr>
          <p:cNvPr id="5" name="Content Placeholder 1">
            <a:extLst>
              <a:ext uri="{FF2B5EF4-FFF2-40B4-BE49-F238E27FC236}">
                <a16:creationId xmlns:a16="http://schemas.microsoft.com/office/drawing/2014/main" id="{778E06C3-4DE3-E06E-E83B-2C7E87AB5A33}"/>
              </a:ext>
            </a:extLst>
          </p:cNvPr>
          <p:cNvSpPr txBox="1">
            <a:spLocks/>
          </p:cNvSpPr>
          <p:nvPr/>
        </p:nvSpPr>
        <p:spPr>
          <a:xfrm>
            <a:off x="6886575" y="1446302"/>
            <a:ext cx="530542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050" b="0" dirty="0">
                <a:solidFill>
                  <a:srgbClr val="0CA1A6"/>
                </a:solidFill>
                <a:effectLst/>
                <a:latin typeface="Consolas" panose="020B0609020204030204" pitchFamily="49" charset="0"/>
              </a:rPr>
              <a:t>void</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loop</a:t>
            </a:r>
            <a:r>
              <a:rPr lang="en-GB" sz="1050" b="0" dirty="0">
                <a:solidFill>
                  <a:srgbClr val="DAE3E3"/>
                </a:solidFill>
                <a:effectLst/>
                <a:latin typeface="Consolas" panose="020B0609020204030204" pitchFamily="49" charset="0"/>
              </a:rPr>
              <a:t>() {</a:t>
            </a:r>
          </a:p>
          <a:p>
            <a:pPr marL="0" indent="0">
              <a:lnSpc>
                <a:spcPct val="100000"/>
              </a:lnSpc>
              <a:spcBef>
                <a:spcPts val="0"/>
              </a:spcBef>
              <a:buNone/>
            </a:pPr>
            <a:r>
              <a:rPr lang="en-GB" sz="1050" b="0" dirty="0">
                <a:solidFill>
                  <a:srgbClr val="7F8C8D"/>
                </a:solidFill>
                <a:effectLst/>
                <a:latin typeface="Consolas" panose="020B0609020204030204" pitchFamily="49" charset="0"/>
              </a:rPr>
              <a:t>  //Executor Spin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delay</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100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RCCHECK</a:t>
            </a:r>
            <a:r>
              <a:rPr lang="en-GB" sz="1050" b="0" dirty="0">
                <a:solidFill>
                  <a:srgbClr val="DAE3E3"/>
                </a:solidFill>
                <a:effectLst/>
                <a:latin typeface="Consolas" panose="020B0609020204030204" pitchFamily="49" charset="0"/>
              </a:rPr>
              <a:t>(</a:t>
            </a:r>
            <a:r>
              <a:rPr lang="en-GB" sz="1050" b="0" dirty="0" err="1">
                <a:solidFill>
                  <a:srgbClr val="F39C12"/>
                </a:solidFill>
                <a:effectLst/>
                <a:latin typeface="Consolas" panose="020B0609020204030204" pitchFamily="49" charset="0"/>
              </a:rPr>
              <a:t>rclc_executor_spin_some</a:t>
            </a:r>
            <a:r>
              <a:rPr lang="en-GB" sz="1050" b="0" dirty="0">
                <a:solidFill>
                  <a:srgbClr val="DAE3E3"/>
                </a:solidFill>
                <a:effectLst/>
                <a:latin typeface="Consolas" panose="020B0609020204030204" pitchFamily="49" charset="0"/>
              </a:rPr>
              <a:t>(&amp;</a:t>
            </a:r>
            <a:r>
              <a:rPr lang="en-GB" sz="1050" b="0" dirty="0" err="1">
                <a:solidFill>
                  <a:srgbClr val="DAE3E3"/>
                </a:solidFill>
                <a:effectLst/>
                <a:latin typeface="Consolas" panose="020B0609020204030204" pitchFamily="49" charset="0"/>
              </a:rPr>
              <a:t>executor,</a:t>
            </a:r>
            <a:r>
              <a:rPr lang="en-GB" sz="1050" b="0" dirty="0" err="1">
                <a:solidFill>
                  <a:srgbClr val="F39C12"/>
                </a:solidFill>
                <a:effectLst/>
                <a:latin typeface="Consolas" panose="020B0609020204030204" pitchFamily="49" charset="0"/>
              </a:rPr>
              <a:t>RCL_MS_TO_NS</a:t>
            </a:r>
            <a:r>
              <a:rPr lang="en-GB" sz="1050" b="0" dirty="0">
                <a:solidFill>
                  <a:srgbClr val="DAE3E3"/>
                </a:solidFill>
                <a:effectLst/>
                <a:latin typeface="Consolas" panose="020B0609020204030204" pitchFamily="49" charset="0"/>
              </a:rPr>
              <a:t>(</a:t>
            </a:r>
            <a:r>
              <a:rPr lang="en-GB" sz="1050" b="0" dirty="0">
                <a:solidFill>
                  <a:srgbClr val="7FCBCD"/>
                </a:solidFill>
                <a:effectLst/>
                <a:latin typeface="Consolas" panose="020B0609020204030204" pitchFamily="49" charset="0"/>
              </a:rPr>
              <a:t>100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a:t>
            </a:r>
          </a:p>
          <a:p>
            <a:pPr marL="0" indent="0">
              <a:lnSpc>
                <a:spcPct val="100000"/>
              </a:lnSpc>
              <a:spcBef>
                <a:spcPts val="0"/>
              </a:spcBef>
              <a:buNone/>
            </a:pP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endParaRPr lang="en-GB" sz="1050" dirty="0">
              <a:solidFill>
                <a:srgbClr val="DAE3E3"/>
              </a:solidFill>
              <a:latin typeface="Consolas" panose="020B0609020204030204" pitchFamily="49" charset="0"/>
            </a:endParaRPr>
          </a:p>
        </p:txBody>
      </p:sp>
    </p:spTree>
    <p:extLst>
      <p:ext uri="{BB962C8B-B14F-4D97-AF65-F5344CB8AC3E}">
        <p14:creationId xmlns:p14="http://schemas.microsoft.com/office/powerpoint/2010/main" val="881824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1E9C-F2F7-75AD-0864-C93DAF3D807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3E34-479A-EBBA-FDA9-FD9CD73A17CD}"/>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A1F04B3E-7AF3-4825-7646-F6AD1E242177}"/>
              </a:ext>
            </a:extLst>
          </p:cNvPr>
          <p:cNvSpPr>
            <a:spLocks noGrp="1"/>
          </p:cNvSpPr>
          <p:nvPr>
            <p:ph type="title"/>
          </p:nvPr>
        </p:nvSpPr>
        <p:spPr/>
        <p:txBody>
          <a:bodyPr/>
          <a:lstStyle/>
          <a:p>
            <a:r>
              <a:rPr lang="en-GB" dirty="0"/>
              <a:t>Activity 2</a:t>
            </a:r>
          </a:p>
        </p:txBody>
      </p:sp>
      <p:sp>
        <p:nvSpPr>
          <p:cNvPr id="9" name="Content Placeholder 8">
            <a:extLst>
              <a:ext uri="{FF2B5EF4-FFF2-40B4-BE49-F238E27FC236}">
                <a16:creationId xmlns:a16="http://schemas.microsoft.com/office/drawing/2014/main" id="{0F189ADC-0980-BEBA-56A9-AEC89FA1F29B}"/>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2C6B0506-7CB4-15F3-3043-9A89BB3EC162}"/>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A934E74F-4CD5-A3ED-9259-A1904B0AD424}"/>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429390B8-BB13-19D1-B6BF-629A25823947}"/>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1012457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97FB-C150-542C-9812-13D2C7BD44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3BBE8E4-628A-93B7-BFF4-1ABDA1C9359E}"/>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CC228C14-2202-4D77-0043-69485D9BB8B0}"/>
              </a:ext>
            </a:extLst>
          </p:cNvPr>
          <p:cNvSpPr>
            <a:spLocks noGrp="1"/>
          </p:cNvSpPr>
          <p:nvPr>
            <p:ph type="title"/>
          </p:nvPr>
        </p:nvSpPr>
        <p:spPr/>
        <p:txBody>
          <a:bodyPr/>
          <a:lstStyle/>
          <a:p>
            <a:r>
              <a:rPr lang="en-GB" dirty="0"/>
              <a:t>Activity 2</a:t>
            </a:r>
          </a:p>
        </p:txBody>
      </p:sp>
      <p:pic>
        <p:nvPicPr>
          <p:cNvPr id="8" name="Picture 7">
            <a:extLst>
              <a:ext uri="{FF2B5EF4-FFF2-40B4-BE49-F238E27FC236}">
                <a16:creationId xmlns:a16="http://schemas.microsoft.com/office/drawing/2014/main" id="{458A174D-5AAE-4CC3-1D30-FC4FDEE43388}"/>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E2680CAB-B25B-54C5-502D-D21E458C7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1503540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9CEC9-7DE6-55FF-6FE8-1205BF7915D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E2FB18-D74D-CE96-C4DF-9EB3D43F8989}"/>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C55C6970-484B-CD58-B536-59D4F710AFA9}"/>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C3F43179-1C20-3A3B-2657-1FEA896BD1E5}"/>
              </a:ext>
            </a:extLst>
          </p:cNvPr>
          <p:cNvSpPr>
            <a:spLocks noGrp="1"/>
          </p:cNvSpPr>
          <p:nvPr>
            <p:ph type="title"/>
          </p:nvPr>
        </p:nvSpPr>
        <p:spPr/>
        <p:txBody>
          <a:bodyPr/>
          <a:lstStyle/>
          <a:p>
            <a:r>
              <a:rPr lang="en-GB" dirty="0"/>
              <a:t>Activity 2</a:t>
            </a:r>
          </a:p>
        </p:txBody>
      </p:sp>
      <p:pic>
        <p:nvPicPr>
          <p:cNvPr id="5" name="Picture 4">
            <a:extLst>
              <a:ext uri="{FF2B5EF4-FFF2-40B4-BE49-F238E27FC236}">
                <a16:creationId xmlns:a16="http://schemas.microsoft.com/office/drawing/2014/main" id="{E229986B-ECE1-D05A-9FC0-3E4A3DFFE988}"/>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0E7550D7-5664-6986-7302-78BE68BFF534}"/>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BEB1A29B-20EA-1290-B7FD-F9C61768E6AA}"/>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4135487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E59AE-DBE5-F4C6-16F9-8937E390425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18ACB8-4FB0-E4FE-00FD-1456FD3A02F9}"/>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70000"/>
              </a:lnSpc>
              <a:buFont typeface="+mj-lt"/>
              <a:buAutoNum type="arabicPeriod"/>
              <a:tabLst>
                <a:tab pos="3408363" algn="l"/>
              </a:tabLst>
            </a:pPr>
            <a:r>
              <a:rPr lang="en-US" sz="1600" dirty="0"/>
              <a:t>Reset the ESP32 (pressing the reset button) to reconnect to the computer (agent waiting timeout).</a:t>
            </a:r>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A8A9DAF7-2B9C-2297-0E4E-AECEDD0A16F5}"/>
              </a:ext>
            </a:extLst>
          </p:cNvPr>
          <p:cNvSpPr>
            <a:spLocks noGrp="1"/>
          </p:cNvSpPr>
          <p:nvPr>
            <p:ph sz="half" idx="2"/>
          </p:nvPr>
        </p:nvSpPr>
        <p:spPr/>
        <p:txBody>
          <a:bodyPr/>
          <a:lstStyle/>
          <a:p>
            <a:pPr>
              <a:lnSpc>
                <a:spcPct val="150000"/>
              </a:lnSpc>
            </a:pPr>
            <a:r>
              <a:rPr lang="en-US" sz="1600" dirty="0"/>
              <a:t>Open another terminal and type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US" sz="1600" dirty="0"/>
              <a:t>Publish to the topic “</a:t>
            </a:r>
            <a:r>
              <a:rPr lang="pt-BR" sz="1600" dirty="0"/>
              <a:t>/micro_ros_subscriber_topic</a:t>
            </a:r>
            <a:r>
              <a:rPr lang="en-US" sz="1600" dirty="0"/>
              <a:t>” </a:t>
            </a:r>
          </a:p>
          <a:p>
            <a:endParaRPr lang="en-GB" dirty="0"/>
          </a:p>
        </p:txBody>
      </p:sp>
      <p:sp>
        <p:nvSpPr>
          <p:cNvPr id="4" name="Title 3">
            <a:extLst>
              <a:ext uri="{FF2B5EF4-FFF2-40B4-BE49-F238E27FC236}">
                <a16:creationId xmlns:a16="http://schemas.microsoft.com/office/drawing/2014/main" id="{E5178F0B-1A08-0E2B-6161-749B9A711A2E}"/>
              </a:ext>
            </a:extLst>
          </p:cNvPr>
          <p:cNvSpPr>
            <a:spLocks noGrp="1"/>
          </p:cNvSpPr>
          <p:nvPr>
            <p:ph type="title"/>
          </p:nvPr>
        </p:nvSpPr>
        <p:spPr/>
        <p:txBody>
          <a:bodyPr/>
          <a:lstStyle/>
          <a:p>
            <a:r>
              <a:rPr lang="en-GB" dirty="0"/>
              <a:t>Activity 2</a:t>
            </a:r>
          </a:p>
        </p:txBody>
      </p:sp>
      <p:sp>
        <p:nvSpPr>
          <p:cNvPr id="6" name="Rectangle 3">
            <a:extLst>
              <a:ext uri="{FF2B5EF4-FFF2-40B4-BE49-F238E27FC236}">
                <a16:creationId xmlns:a16="http://schemas.microsoft.com/office/drawing/2014/main" id="{42368307-FE16-C5CA-AA0F-0AD94453A3BC}"/>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serial --dev /dev/tty***0</a:t>
            </a:r>
            <a:endParaRPr lang="en-US" sz="1100" dirty="0">
              <a:latin typeface="Consolas" panose="020B0609020204030204" pitchFamily="49" charset="0"/>
            </a:endParaRPr>
          </a:p>
        </p:txBody>
      </p:sp>
      <p:sp>
        <p:nvSpPr>
          <p:cNvPr id="11" name="Rectangle 3">
            <a:extLst>
              <a:ext uri="{FF2B5EF4-FFF2-40B4-BE49-F238E27FC236}">
                <a16:creationId xmlns:a16="http://schemas.microsoft.com/office/drawing/2014/main" id="{27E3E9E0-E8A5-B458-35C7-EDF29951B844}"/>
              </a:ext>
            </a:extLst>
          </p:cNvPr>
          <p:cNvSpPr>
            <a:spLocks noChangeArrowheads="1"/>
          </p:cNvSpPr>
          <p:nvPr/>
        </p:nvSpPr>
        <p:spPr bwMode="auto">
          <a:xfrm>
            <a:off x="6324600" y="4626813"/>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topic pub /micro_ros_sub std_msgs/msg/Float32 "data: 0.3"</a:t>
            </a:r>
            <a:endParaRPr lang="fr-FR" sz="1100" dirty="0">
              <a:latin typeface="Consolas" panose="020B0609020204030204" pitchFamily="49" charset="0"/>
            </a:endParaRPr>
          </a:p>
        </p:txBody>
      </p:sp>
      <p:pic>
        <p:nvPicPr>
          <p:cNvPr id="5" name="Picture 4">
            <a:extLst>
              <a:ext uri="{FF2B5EF4-FFF2-40B4-BE49-F238E27FC236}">
                <a16:creationId xmlns:a16="http://schemas.microsoft.com/office/drawing/2014/main" id="{55D5D060-ADDC-389A-EC9F-70C6188BA83A}"/>
              </a:ext>
            </a:extLst>
          </p:cNvPr>
          <p:cNvPicPr>
            <a:picLocks noChangeAspect="1"/>
          </p:cNvPicPr>
          <p:nvPr/>
        </p:nvPicPr>
        <p:blipFill>
          <a:blip r:embed="rId3"/>
          <a:stretch>
            <a:fillRect/>
          </a:stretch>
        </p:blipFill>
        <p:spPr>
          <a:xfrm>
            <a:off x="2747153" y="4572000"/>
            <a:ext cx="2544793" cy="2286000"/>
          </a:xfrm>
          <a:prstGeom prst="rect">
            <a:avLst/>
          </a:prstGeom>
        </p:spPr>
      </p:pic>
      <p:pic>
        <p:nvPicPr>
          <p:cNvPr id="8" name="Picture 7">
            <a:extLst>
              <a:ext uri="{FF2B5EF4-FFF2-40B4-BE49-F238E27FC236}">
                <a16:creationId xmlns:a16="http://schemas.microsoft.com/office/drawing/2014/main" id="{576FC7F3-86E3-F615-0808-00BC13EF77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64857" y="2903324"/>
            <a:ext cx="3008026" cy="743054"/>
          </a:xfrm>
          <a:prstGeom prst="rect">
            <a:avLst/>
          </a:prstGeom>
        </p:spPr>
      </p:pic>
      <p:sp>
        <p:nvSpPr>
          <p:cNvPr id="10" name="Rectangle 3">
            <a:extLst>
              <a:ext uri="{FF2B5EF4-FFF2-40B4-BE49-F238E27FC236}">
                <a16:creationId xmlns:a16="http://schemas.microsoft.com/office/drawing/2014/main" id="{35838E17-E3A7-7548-A293-1ED59264C581}"/>
              </a:ext>
            </a:extLst>
          </p:cNvPr>
          <p:cNvSpPr>
            <a:spLocks noChangeArrowheads="1"/>
          </p:cNvSpPr>
          <p:nvPr/>
        </p:nvSpPr>
        <p:spPr bwMode="auto">
          <a:xfrm>
            <a:off x="6096000" y="2426737"/>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pic>
        <p:nvPicPr>
          <p:cNvPr id="12" name="Picture 11">
            <a:extLst>
              <a:ext uri="{FF2B5EF4-FFF2-40B4-BE49-F238E27FC236}">
                <a16:creationId xmlns:a16="http://schemas.microsoft.com/office/drawing/2014/main" id="{29CD8BB3-19E4-E6BD-5E56-56A6FABDD110}"/>
              </a:ext>
            </a:extLst>
          </p:cNvPr>
          <p:cNvPicPr>
            <a:picLocks noChangeAspect="1"/>
          </p:cNvPicPr>
          <p:nvPr/>
        </p:nvPicPr>
        <p:blipFill>
          <a:blip r:embed="rId5"/>
          <a:stretch>
            <a:fillRect/>
          </a:stretch>
        </p:blipFill>
        <p:spPr>
          <a:xfrm>
            <a:off x="7041178" y="5089645"/>
            <a:ext cx="3443644" cy="1577535"/>
          </a:xfrm>
          <a:prstGeom prst="rect">
            <a:avLst/>
          </a:prstGeom>
        </p:spPr>
      </p:pic>
    </p:spTree>
    <p:extLst>
      <p:ext uri="{BB962C8B-B14F-4D97-AF65-F5344CB8AC3E}">
        <p14:creationId xmlns:p14="http://schemas.microsoft.com/office/powerpoint/2010/main" val="26403971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56B1-0560-21C4-01B0-09290B1314B7}"/>
              </a:ext>
            </a:extLst>
          </p:cNvPr>
          <p:cNvSpPr>
            <a:spLocks noGrp="1"/>
          </p:cNvSpPr>
          <p:nvPr>
            <p:ph type="ctrTitle"/>
          </p:nvPr>
        </p:nvSpPr>
        <p:spPr/>
        <p:txBody>
          <a:bodyPr>
            <a:noAutofit/>
          </a:bodyPr>
          <a:lstStyle/>
          <a:p>
            <a:r>
              <a:rPr lang="en-GB" sz="3200" dirty="0"/>
              <a:t>Micro-ROS Serial Communication</a:t>
            </a:r>
            <a:endParaRPr lang="en-US" sz="3200" dirty="0"/>
          </a:p>
        </p:txBody>
      </p:sp>
      <p:sp>
        <p:nvSpPr>
          <p:cNvPr id="3" name="Subtitle 2">
            <a:extLst>
              <a:ext uri="{FF2B5EF4-FFF2-40B4-BE49-F238E27FC236}">
                <a16:creationId xmlns:a16="http://schemas.microsoft.com/office/drawing/2014/main" id="{B0B1CF5A-1765-3B9C-0E6A-BA4E4AF67F19}"/>
              </a:ext>
            </a:extLst>
          </p:cNvPr>
          <p:cNvSpPr>
            <a:spLocks noGrp="1"/>
          </p:cNvSpPr>
          <p:nvPr>
            <p:ph type="subTitle" idx="1"/>
          </p:nvPr>
        </p:nvSpPr>
        <p:spPr/>
        <p:txBody>
          <a:bodyPr/>
          <a:lstStyle/>
          <a:p>
            <a:r>
              <a:rPr lang="en-US" dirty="0"/>
              <a:t>Activity 2.2: Subscriber w/reconnection</a:t>
            </a:r>
          </a:p>
        </p:txBody>
      </p:sp>
    </p:spTree>
    <p:extLst>
      <p:ext uri="{BB962C8B-B14F-4D97-AF65-F5344CB8AC3E}">
        <p14:creationId xmlns:p14="http://schemas.microsoft.com/office/powerpoint/2010/main" val="711698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821E-D5F2-C2C3-B936-DBA61D6AC55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DE8DB-4F38-D53F-E61C-6813A517033C}"/>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Instructions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or Arduino Due</a:t>
            </a:r>
          </a:p>
          <a:p>
            <a:pPr lvl="1">
              <a:lnSpc>
                <a:spcPct val="150000"/>
              </a:lnSpc>
            </a:pPr>
            <a:r>
              <a:rPr lang="en-GB" sz="1600" dirty="0"/>
              <a:t>For ESP32 select ESP32 Arduino &gt; DOIT ESP32 DEVKIT V1</a:t>
            </a:r>
          </a:p>
          <a:p>
            <a:pPr>
              <a:lnSpc>
                <a:spcPct val="150000"/>
              </a:lnSpc>
            </a:pPr>
            <a:r>
              <a:rPr lang="en-GB" sz="1600" dirty="0"/>
              <a:t>Open the previous Activity and modify it according to the following slides. Modifications are highlighted in Black.</a:t>
            </a:r>
          </a:p>
          <a:p>
            <a:pPr>
              <a:lnSpc>
                <a:spcPct val="150000"/>
              </a:lnSpc>
            </a:pPr>
            <a:r>
              <a:rPr lang="en-GB" sz="1600" dirty="0"/>
              <a:t>For this activity, no LED on Pin 22 is required</a:t>
            </a: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CE0229FC-9428-27D2-B44E-A879E08E7FC3}"/>
              </a:ext>
            </a:extLst>
          </p:cNvPr>
          <p:cNvSpPr>
            <a:spLocks noGrp="1"/>
          </p:cNvSpPr>
          <p:nvPr>
            <p:ph type="title"/>
          </p:nvPr>
        </p:nvSpPr>
        <p:spPr/>
        <p:txBody>
          <a:bodyPr/>
          <a:lstStyle/>
          <a:p>
            <a:r>
              <a:rPr lang="en-GB" dirty="0"/>
              <a:t>Activity 2.2</a:t>
            </a:r>
          </a:p>
        </p:txBody>
      </p:sp>
      <p:sp>
        <p:nvSpPr>
          <p:cNvPr id="9" name="Content Placeholder 8">
            <a:extLst>
              <a:ext uri="{FF2B5EF4-FFF2-40B4-BE49-F238E27FC236}">
                <a16:creationId xmlns:a16="http://schemas.microsoft.com/office/drawing/2014/main" id="{D19F70CE-4BD1-37F7-30BA-BA1EA56DD0A2}"/>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marL="0" indent="0">
              <a:lnSpc>
                <a:spcPct val="150000"/>
              </a:lnSpc>
              <a:buNone/>
            </a:pPr>
            <a:endParaRPr lang="en-GB" sz="1400" dirty="0"/>
          </a:p>
          <a:p>
            <a:endParaRPr lang="en-GB" dirty="0"/>
          </a:p>
        </p:txBody>
      </p:sp>
      <p:pic>
        <p:nvPicPr>
          <p:cNvPr id="10" name="Content Placeholder 5">
            <a:extLst>
              <a:ext uri="{FF2B5EF4-FFF2-40B4-BE49-F238E27FC236}">
                <a16:creationId xmlns:a16="http://schemas.microsoft.com/office/drawing/2014/main" id="{04C7AC45-65C7-BA57-8081-852C543FDC6D}"/>
              </a:ext>
            </a:extLst>
          </p:cNvPr>
          <p:cNvPicPr>
            <a:picLocks noChangeAspect="1"/>
          </p:cNvPicPr>
          <p:nvPr/>
        </p:nvPicPr>
        <p:blipFill>
          <a:blip r:embed="rId2"/>
          <a:stretch>
            <a:fillRect/>
          </a:stretch>
        </p:blipFill>
        <p:spPr>
          <a:xfrm>
            <a:off x="6096000" y="2181225"/>
            <a:ext cx="5974186" cy="3363737"/>
          </a:xfrm>
          <a:prstGeom prst="rect">
            <a:avLst/>
          </a:prstGeom>
        </p:spPr>
      </p:pic>
    </p:spTree>
    <p:extLst>
      <p:ext uri="{BB962C8B-B14F-4D97-AF65-F5344CB8AC3E}">
        <p14:creationId xmlns:p14="http://schemas.microsoft.com/office/powerpoint/2010/main" val="1979103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1C95F-F0C5-3724-2888-8D3E8843AA0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DA3F5-CD4C-8CF2-6999-80E33E2075A4}"/>
              </a:ext>
            </a:extLst>
          </p:cNvPr>
          <p:cNvSpPr>
            <a:spLocks noGrp="1"/>
          </p:cNvSpPr>
          <p:nvPr>
            <p:ph sz="half" idx="1"/>
          </p:nvPr>
        </p:nvSpPr>
        <p:spPr>
          <a:xfrm>
            <a:off x="-1" y="1446302"/>
            <a:ext cx="5953125" cy="5411698"/>
          </a:xfrm>
          <a:solidFill>
            <a:schemeClr val="tx2">
              <a:lumMod val="50000"/>
            </a:schemeClr>
          </a:solidFill>
        </p:spPr>
        <p:txBody>
          <a:bodyPr>
            <a:noAutofit/>
          </a:bodyPr>
          <a:lstStyle/>
          <a:p>
            <a:pPr marL="0" indent="0">
              <a:lnSpc>
                <a:spcPct val="100000"/>
              </a:lnSpc>
              <a:spcBef>
                <a:spcPts val="0"/>
              </a:spcBef>
              <a:buNone/>
            </a:pPr>
            <a:r>
              <a:rPr lang="en-GB" sz="1100" b="0" dirty="0">
                <a:solidFill>
                  <a:srgbClr val="7F8C8D"/>
                </a:solidFill>
                <a:effectLst/>
                <a:latin typeface="Consolas" panose="020B0609020204030204" pitchFamily="49" charset="0"/>
              </a:rPr>
              <a:t>// Include Libraries to be used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micro_ros_arduino.h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//micro-</a:t>
            </a:r>
            <a:r>
              <a:rPr lang="en-GB" sz="1100" b="0" dirty="0" err="1">
                <a:solidFill>
                  <a:srgbClr val="7F8C8D"/>
                </a:solidFill>
                <a:effectLst/>
                <a:latin typeface="Consolas" panose="020B0609020204030204" pitchFamily="49" charset="0"/>
              </a:rPr>
              <a:t>ros</a:t>
            </a:r>
            <a:r>
              <a:rPr lang="en-GB" sz="1100" b="0" dirty="0">
                <a:solidFill>
                  <a:srgbClr val="7F8C8D"/>
                </a:solidFill>
                <a:effectLst/>
                <a:latin typeface="Consolas" panose="020B0609020204030204" pitchFamily="49" charset="0"/>
              </a:rPr>
              <a:t>-</a:t>
            </a:r>
            <a:r>
              <a:rPr lang="en-GB" sz="1100" b="0" dirty="0" err="1">
                <a:solidFill>
                  <a:srgbClr val="7F8C8D"/>
                </a:solidFill>
                <a:effectLst/>
                <a:latin typeface="Consolas" panose="020B0609020204030204" pitchFamily="49" charset="0"/>
              </a:rPr>
              <a:t>arduino</a:t>
            </a:r>
            <a:r>
              <a:rPr lang="en-GB" sz="1100" b="0" dirty="0">
                <a:solidFill>
                  <a:srgbClr val="7F8C8D"/>
                </a:solidFill>
                <a:effectLst/>
                <a:latin typeface="Consolas" panose="020B0609020204030204" pitchFamily="49" charset="0"/>
              </a:rPr>
              <a:t> library</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rcl</a:t>
            </a:r>
            <a:r>
              <a:rPr lang="en-GB" sz="1100" b="0" dirty="0">
                <a:solidFill>
                  <a:srgbClr val="7FCBCD"/>
                </a:solidFill>
                <a:effectLst/>
                <a:latin typeface="Consolas" panose="020B0609020204030204" pitchFamily="49" charset="0"/>
              </a:rPr>
              <a:t>/</a:t>
            </a:r>
            <a:r>
              <a:rPr lang="en-GB" sz="1100" b="0" dirty="0" err="1">
                <a:solidFill>
                  <a:srgbClr val="7FCBCD"/>
                </a:solidFill>
                <a:effectLst/>
                <a:latin typeface="Consolas" panose="020B0609020204030204" pitchFamily="49" charset="0"/>
              </a:rPr>
              <a:t>rcl.h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//Core ROS 2 Client Library (RCL) for node management.</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rcl</a:t>
            </a:r>
            <a:r>
              <a:rPr lang="en-GB" sz="1100" b="0" dirty="0">
                <a:solidFill>
                  <a:srgbClr val="7FCBCD"/>
                </a:solidFill>
                <a:effectLst/>
                <a:latin typeface="Consolas" panose="020B0609020204030204" pitchFamily="49" charset="0"/>
              </a:rPr>
              <a:t>/</a:t>
            </a:r>
            <a:r>
              <a:rPr lang="en-GB" sz="1100" b="0" dirty="0" err="1">
                <a:solidFill>
                  <a:srgbClr val="7FCBCD"/>
                </a:solidFill>
                <a:effectLst/>
                <a:latin typeface="Consolas" panose="020B0609020204030204" pitchFamily="49" charset="0"/>
              </a:rPr>
              <a:t>error_handling.h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//Error handling utilities for Micro-ROS.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rclc</a:t>
            </a:r>
            <a:r>
              <a:rPr lang="en-GB" sz="1100" b="0" dirty="0">
                <a:solidFill>
                  <a:srgbClr val="7FCBCD"/>
                </a:solidFill>
                <a:effectLst/>
                <a:latin typeface="Consolas" panose="020B0609020204030204" pitchFamily="49" charset="0"/>
              </a:rPr>
              <a:t>/</a:t>
            </a:r>
            <a:r>
              <a:rPr lang="en-GB" sz="1100" b="0" dirty="0" err="1">
                <a:solidFill>
                  <a:srgbClr val="7FCBCD"/>
                </a:solidFill>
                <a:effectLst/>
                <a:latin typeface="Consolas" panose="020B0609020204030204" pitchFamily="49" charset="0"/>
              </a:rPr>
              <a:t>rclc.h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//Micro-ROS Client library for embedded devices.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rclc</a:t>
            </a:r>
            <a:r>
              <a:rPr lang="en-GB" sz="1100" b="0" dirty="0">
                <a:solidFill>
                  <a:srgbClr val="7FCBCD"/>
                </a:solidFill>
                <a:effectLst/>
                <a:latin typeface="Consolas" panose="020B0609020204030204" pitchFamily="49" charset="0"/>
              </a:rPr>
              <a:t>/</a:t>
            </a:r>
            <a:r>
              <a:rPr lang="en-GB" sz="1100" b="0" dirty="0" err="1">
                <a:solidFill>
                  <a:srgbClr val="7FCBCD"/>
                </a:solidFill>
                <a:effectLst/>
                <a:latin typeface="Consolas" panose="020B0609020204030204" pitchFamily="49" charset="0"/>
              </a:rPr>
              <a:t>executor.h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//Micro-ROS Executor to manage callbacks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&lt;std_msgs/</a:t>
            </a:r>
            <a:r>
              <a:rPr lang="en-GB" sz="1100" b="0" dirty="0" err="1">
                <a:solidFill>
                  <a:srgbClr val="7FCBCD"/>
                </a:solidFill>
                <a:effectLst/>
                <a:latin typeface="Consolas" panose="020B0609020204030204" pitchFamily="49" charset="0"/>
              </a:rPr>
              <a:t>msg</a:t>
            </a:r>
            <a:r>
              <a:rPr lang="en-GB" sz="1100" b="0" dirty="0">
                <a:solidFill>
                  <a:srgbClr val="7FCBCD"/>
                </a:solidFill>
                <a:effectLst/>
                <a:latin typeface="Consolas" panose="020B0609020204030204" pitchFamily="49" charset="0"/>
              </a:rPr>
              <a:t>/float32.h&gt;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//Predefined ROS 2 message type</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rmw_microros</a:t>
            </a:r>
            <a:r>
              <a:rPr lang="en-GB" sz="1100" b="0" dirty="0">
                <a:solidFill>
                  <a:srgbClr val="7FCBCD"/>
                </a:solidFill>
                <a:effectLst/>
                <a:latin typeface="Consolas" panose="020B0609020204030204" pitchFamily="49" charset="0"/>
              </a:rPr>
              <a:t>/</a:t>
            </a:r>
            <a:r>
              <a:rPr lang="en-GB" sz="1100" b="0" dirty="0" err="1">
                <a:solidFill>
                  <a:srgbClr val="7FCBCD"/>
                </a:solidFill>
                <a:effectLst/>
                <a:latin typeface="Consolas" panose="020B0609020204030204" pitchFamily="49" charset="0"/>
              </a:rPr>
              <a:t>rmw_microros.h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//ROS Middleware for Micro-ROS, provides functions for interfacing Micro-ROS with DDS.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C586C0"/>
                </a:solidFill>
                <a:effectLst/>
                <a:latin typeface="Consolas" panose="020B0609020204030204" pitchFamily="49" charset="0"/>
              </a:rPr>
              <a:t>#include</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&lt;</a:t>
            </a:r>
            <a:r>
              <a:rPr lang="en-GB" sz="1100" b="0" dirty="0" err="1">
                <a:solidFill>
                  <a:srgbClr val="7FCBCD"/>
                </a:solidFill>
                <a:effectLst/>
                <a:latin typeface="Consolas" panose="020B0609020204030204" pitchFamily="49" charset="0"/>
              </a:rPr>
              <a:t>stdio.h</a:t>
            </a:r>
            <a:r>
              <a:rPr lang="en-GB" sz="1100" b="0" dirty="0">
                <a:solidFill>
                  <a:srgbClr val="7FCBCD"/>
                </a:solidFill>
                <a:effectLst/>
                <a:latin typeface="Consolas" panose="020B0609020204030204" pitchFamily="49" charset="0"/>
              </a:rPr>
              <a:t>&gt;</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//Standard I/O library for debugging.</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//Declare nodes to be used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rcl_node_t</a:t>
            </a:r>
            <a:r>
              <a:rPr lang="en-GB" sz="1100" b="0" dirty="0">
                <a:solidFill>
                  <a:srgbClr val="DAE3E3"/>
                </a:solidFill>
                <a:effectLst/>
                <a:latin typeface="Consolas" panose="020B0609020204030204" pitchFamily="49" charset="0"/>
              </a:rPr>
              <a:t> node;</a:t>
            </a:r>
            <a:r>
              <a:rPr lang="en-GB" sz="1100" b="0" dirty="0">
                <a:solidFill>
                  <a:srgbClr val="7F8C8D"/>
                </a:solidFill>
                <a:effectLst/>
                <a:latin typeface="Consolas" panose="020B0609020204030204" pitchFamily="49" charset="0"/>
              </a:rPr>
              <a:t>            //Represents a ROS 2 Node running on the microcontroller.</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//Instantiate executor and its support classes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rclc_executor_t</a:t>
            </a:r>
            <a:r>
              <a:rPr lang="en-GB" sz="1100" b="0" dirty="0">
                <a:solidFill>
                  <a:srgbClr val="DAE3E3"/>
                </a:solidFill>
                <a:effectLst/>
                <a:latin typeface="Consolas" panose="020B0609020204030204" pitchFamily="49" charset="0"/>
              </a:rPr>
              <a:t> executor;</a:t>
            </a:r>
            <a:r>
              <a:rPr lang="en-GB" sz="1100" b="0" dirty="0">
                <a:solidFill>
                  <a:srgbClr val="7F8C8D"/>
                </a:solidFill>
                <a:effectLst/>
                <a:latin typeface="Consolas" panose="020B0609020204030204" pitchFamily="49" charset="0"/>
              </a:rPr>
              <a:t>   //Manages task execution (timers, callbacks, etc.).</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rclc_support_t</a:t>
            </a:r>
            <a:r>
              <a:rPr lang="en-GB" sz="1100" b="0" dirty="0">
                <a:solidFill>
                  <a:srgbClr val="DAE3E3"/>
                </a:solidFill>
                <a:effectLst/>
                <a:latin typeface="Consolas" panose="020B0609020204030204" pitchFamily="49" charset="0"/>
              </a:rPr>
              <a:t> support;</a:t>
            </a:r>
            <a:r>
              <a:rPr lang="en-GB" sz="1100" b="0" dirty="0">
                <a:solidFill>
                  <a:srgbClr val="7F8C8D"/>
                </a:solidFill>
                <a:effectLst/>
                <a:latin typeface="Consolas" panose="020B0609020204030204" pitchFamily="49" charset="0"/>
              </a:rPr>
              <a:t>     //Data structure that holds the execution context of Micro-ROS, including its communication state, memory management, and initialization data.</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rcl_allocator_t</a:t>
            </a:r>
            <a:r>
              <a:rPr lang="en-GB" sz="1100" b="0" dirty="0">
                <a:solidFill>
                  <a:srgbClr val="DAE3E3"/>
                </a:solidFill>
                <a:effectLst/>
                <a:latin typeface="Consolas" panose="020B0609020204030204" pitchFamily="49" charset="0"/>
              </a:rPr>
              <a:t> allocator;</a:t>
            </a:r>
            <a:r>
              <a:rPr lang="en-GB" sz="1100" b="0" dirty="0">
                <a:solidFill>
                  <a:srgbClr val="7F8C8D"/>
                </a:solidFill>
                <a:effectLst/>
                <a:latin typeface="Consolas" panose="020B0609020204030204" pitchFamily="49" charset="0"/>
              </a:rPr>
              <a:t>  //Manages memory allocation.</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//Declare Subscribers to be used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err="1">
                <a:solidFill>
                  <a:srgbClr val="0CA1A6"/>
                </a:solidFill>
                <a:effectLst/>
                <a:latin typeface="Consolas" panose="020B0609020204030204" pitchFamily="49" charset="0"/>
              </a:rPr>
              <a:t>rcl_subscription_t</a:t>
            </a:r>
            <a:r>
              <a:rPr lang="en-GB" sz="1100" b="0" dirty="0">
                <a:solidFill>
                  <a:srgbClr val="DAE3E3"/>
                </a:solidFill>
                <a:effectLst/>
                <a:latin typeface="Consolas" panose="020B0609020204030204" pitchFamily="49" charset="0"/>
              </a:rPr>
              <a:t> subscriber;</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//Declare Messages to be used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std_msgs__msg__Float32 </a:t>
            </a:r>
            <a:r>
              <a:rPr lang="en-GB" sz="1100" b="0" dirty="0" err="1">
                <a:solidFill>
                  <a:srgbClr val="DAE3E3"/>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//Defines a message of type float32.</a:t>
            </a:r>
            <a:endParaRPr lang="en-GB" sz="11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D36B155A-8782-1DAC-3B44-13FDBEFD2D3C}"/>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4EC256C7-C463-3D28-7380-2C2F5386D0AE}"/>
              </a:ext>
            </a:extLst>
          </p:cNvPr>
          <p:cNvSpPr>
            <a:spLocks noGrp="1"/>
          </p:cNvSpPr>
          <p:nvPr>
            <p:ph type="title"/>
          </p:nvPr>
        </p:nvSpPr>
        <p:spPr/>
        <p:txBody>
          <a:bodyPr/>
          <a:lstStyle/>
          <a:p>
            <a:r>
              <a:rPr lang="en-GB" dirty="0"/>
              <a:t>Activity 2.2</a:t>
            </a:r>
          </a:p>
        </p:txBody>
      </p:sp>
      <p:sp>
        <p:nvSpPr>
          <p:cNvPr id="5" name="Content Placeholder 1">
            <a:extLst>
              <a:ext uri="{FF2B5EF4-FFF2-40B4-BE49-F238E27FC236}">
                <a16:creationId xmlns:a16="http://schemas.microsoft.com/office/drawing/2014/main" id="{B0E2C417-4B5F-9EF9-527F-4EC094879D45}"/>
              </a:ext>
            </a:extLst>
          </p:cNvPr>
          <p:cNvSpPr txBox="1">
            <a:spLocks/>
          </p:cNvSpPr>
          <p:nvPr/>
        </p:nvSpPr>
        <p:spPr>
          <a:xfrm>
            <a:off x="5953125" y="1446302"/>
            <a:ext cx="623887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050" b="0" dirty="0">
                <a:solidFill>
                  <a:srgbClr val="7F8C8D"/>
                </a:solidFill>
                <a:effectLst/>
                <a:latin typeface="Consolas" panose="020B0609020204030204" pitchFamily="49" charset="0"/>
              </a:rPr>
              <a:t>//Define Macros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highlight>
                  <a:srgbClr val="000000"/>
                </a:highlight>
                <a:latin typeface="Consolas" panose="020B0609020204030204" pitchFamily="49" charset="0"/>
              </a:rPr>
              <a:t>//Executes </a:t>
            </a:r>
            <a:r>
              <a:rPr lang="en-GB" sz="1050" b="0" dirty="0" err="1">
                <a:solidFill>
                  <a:srgbClr val="7F8C8D"/>
                </a:solidFill>
                <a:effectLst/>
                <a:highlight>
                  <a:srgbClr val="000000"/>
                </a:highlight>
                <a:latin typeface="Consolas" panose="020B0609020204030204" pitchFamily="49" charset="0"/>
              </a:rPr>
              <a:t>fn</a:t>
            </a:r>
            <a:r>
              <a:rPr lang="en-GB" sz="1050" b="0" dirty="0">
                <a:solidFill>
                  <a:srgbClr val="7F8C8D"/>
                </a:solidFill>
                <a:effectLst/>
                <a:highlight>
                  <a:srgbClr val="000000"/>
                </a:highlight>
                <a:latin typeface="Consolas" panose="020B0609020204030204" pitchFamily="49" charset="0"/>
              </a:rPr>
              <a:t> and returns false if it fails.</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C586C0"/>
                </a:solidFill>
                <a:effectLst/>
                <a:highlight>
                  <a:srgbClr val="000000"/>
                </a:highlight>
                <a:latin typeface="Consolas" panose="020B0609020204030204" pitchFamily="49" charset="0"/>
              </a:rPr>
              <a:t>#define</a:t>
            </a: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RCCHECK</a:t>
            </a:r>
            <a:r>
              <a:rPr lang="en-GB" sz="1050" b="0" dirty="0">
                <a:solidFill>
                  <a:srgbClr val="DAE3E3"/>
                </a:solidFill>
                <a:effectLst/>
                <a:highlight>
                  <a:srgbClr val="000000"/>
                </a:highlight>
                <a:latin typeface="Consolas" panose="020B0609020204030204" pitchFamily="49" charset="0"/>
              </a:rPr>
              <a:t>(</a:t>
            </a:r>
            <a:r>
              <a:rPr lang="en-GB" sz="1050" b="0" dirty="0" err="1">
                <a:solidFill>
                  <a:srgbClr val="DAE3E3"/>
                </a:solidFill>
                <a:effectLst/>
                <a:highlight>
                  <a:srgbClr val="000000"/>
                </a:highlight>
                <a:latin typeface="Consolas" panose="020B0609020204030204" pitchFamily="49" charset="0"/>
              </a:rPr>
              <a:t>fn</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0CA1A6"/>
                </a:solidFill>
                <a:effectLst/>
                <a:highlight>
                  <a:srgbClr val="000000"/>
                </a:highlight>
                <a:latin typeface="Consolas" panose="020B0609020204030204" pitchFamily="49" charset="0"/>
              </a:rPr>
              <a:t>rcl_ret_t</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temp_rc</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fn</a:t>
            </a: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a:t>
            </a:r>
            <a:r>
              <a:rPr lang="en-GB" sz="1050" b="0" dirty="0" err="1">
                <a:solidFill>
                  <a:srgbClr val="DAE3E3"/>
                </a:solidFill>
                <a:effectLst/>
                <a:highlight>
                  <a:srgbClr val="000000"/>
                </a:highlight>
                <a:latin typeface="Consolas" panose="020B0609020204030204" pitchFamily="49" charset="0"/>
              </a:rPr>
              <a:t>temp_rc</a:t>
            </a:r>
            <a:r>
              <a:rPr lang="en-GB" sz="1050" b="0" dirty="0">
                <a:solidFill>
                  <a:srgbClr val="DAE3E3"/>
                </a:solidFill>
                <a:effectLst/>
                <a:highlight>
                  <a:srgbClr val="000000"/>
                </a:highlight>
                <a:latin typeface="Consolas" panose="020B0609020204030204" pitchFamily="49" charset="0"/>
              </a:rPr>
              <a:t> != RCL_RET_OK)){</a:t>
            </a:r>
            <a:r>
              <a:rPr lang="en-GB" sz="1050" b="0" dirty="0">
                <a:solidFill>
                  <a:srgbClr val="C586C0"/>
                </a:solidFill>
                <a:effectLst/>
                <a:highlight>
                  <a:srgbClr val="000000"/>
                </a:highlight>
                <a:latin typeface="Consolas" panose="020B0609020204030204" pitchFamily="49" charset="0"/>
              </a:rPr>
              <a:t>return</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false</a:t>
            </a:r>
            <a:r>
              <a:rPr lang="en-GB" sz="105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050" b="0" dirty="0">
                <a:solidFill>
                  <a:srgbClr val="7F8C8D"/>
                </a:solidFill>
                <a:effectLst/>
                <a:latin typeface="Consolas" panose="020B0609020204030204" pitchFamily="49" charset="0"/>
              </a:rPr>
              <a:t>// Executes </a:t>
            </a:r>
            <a:r>
              <a:rPr lang="en-GB" sz="1050" b="0" dirty="0" err="1">
                <a:solidFill>
                  <a:srgbClr val="7F8C8D"/>
                </a:solidFill>
                <a:effectLst/>
                <a:latin typeface="Consolas" panose="020B0609020204030204" pitchFamily="49" charset="0"/>
              </a:rPr>
              <a:t>fn</a:t>
            </a:r>
            <a:r>
              <a:rPr lang="en-GB" sz="1050" b="0" dirty="0">
                <a:solidFill>
                  <a:srgbClr val="7F8C8D"/>
                </a:solidFill>
                <a:effectLst/>
                <a:latin typeface="Consolas" panose="020B0609020204030204" pitchFamily="49" charset="0"/>
              </a:rPr>
              <a:t>, but ignores failures.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RCSOFTCHECK</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 </a:t>
            </a:r>
            <a:r>
              <a:rPr lang="en-GB" sz="1050" b="0" dirty="0" err="1">
                <a:solidFill>
                  <a:srgbClr val="0CA1A6"/>
                </a:solidFill>
                <a:effectLst/>
                <a:latin typeface="Consolas" panose="020B0609020204030204" pitchFamily="49" charset="0"/>
              </a:rPr>
              <a:t>rcl_ret_t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a:t>
            </a:r>
            <a:r>
              <a:rPr lang="en-GB" sz="1050" b="0" dirty="0" err="1">
                <a:solidFill>
                  <a:srgbClr val="DAE3E3"/>
                </a:solidFill>
                <a:effectLst/>
                <a:latin typeface="Consolas" panose="020B0609020204030204" pitchFamily="49" charset="0"/>
              </a:rPr>
              <a:t>fn</a:t>
            </a:r>
            <a:r>
              <a:rPr lang="en-GB" sz="1050" b="0" dirty="0">
                <a:solidFill>
                  <a:srgbClr val="DAE3E3"/>
                </a:solidFill>
                <a:effectLst/>
                <a:latin typeface="Consolas" panose="020B0609020204030204" pitchFamily="49" charset="0"/>
              </a:rPr>
              <a:t>; </a:t>
            </a:r>
            <a:r>
              <a:rPr lang="en-GB" sz="1050" b="0" dirty="0">
                <a:solidFill>
                  <a:srgbClr val="C586C0"/>
                </a:solidFill>
                <a:effectLst/>
                <a:latin typeface="Consolas" panose="020B0609020204030204" pitchFamily="49" charset="0"/>
              </a:rPr>
              <a:t>if</a:t>
            </a:r>
            <a:r>
              <a:rPr lang="en-GB" sz="1050" b="0" dirty="0">
                <a:solidFill>
                  <a:srgbClr val="DAE3E3"/>
                </a:solidFill>
                <a:effectLst/>
                <a:latin typeface="Consolas" panose="020B0609020204030204" pitchFamily="49" charset="0"/>
              </a:rPr>
              <a:t>((</a:t>
            </a:r>
            <a:r>
              <a:rPr lang="en-GB" sz="1050" b="0" dirty="0" err="1">
                <a:solidFill>
                  <a:srgbClr val="DAE3E3"/>
                </a:solidFill>
                <a:effectLst/>
                <a:latin typeface="Consolas" panose="020B0609020204030204" pitchFamily="49" charset="0"/>
              </a:rPr>
              <a:t>temp_rc</a:t>
            </a:r>
            <a:r>
              <a:rPr lang="en-GB" sz="1050" b="0" dirty="0">
                <a:solidFill>
                  <a:srgbClr val="DAE3E3"/>
                </a:solidFill>
                <a:effectLst/>
                <a:latin typeface="Consolas" panose="020B0609020204030204" pitchFamily="49" charset="0"/>
              </a:rPr>
              <a:t> != RCL_RET_OK)){}}</a:t>
            </a:r>
          </a:p>
          <a:p>
            <a:pPr marL="0" indent="0">
              <a:lnSpc>
                <a:spcPct val="100000"/>
              </a:lnSpc>
              <a:spcBef>
                <a:spcPts val="0"/>
              </a:spcBef>
              <a:buNone/>
            </a:pPr>
            <a:r>
              <a:rPr lang="en-GB" sz="1050" b="0" dirty="0">
                <a:solidFill>
                  <a:srgbClr val="7F8C8D"/>
                </a:solidFill>
                <a:effectLst/>
                <a:latin typeface="Consolas" panose="020B0609020204030204" pitchFamily="49" charset="0"/>
              </a:rPr>
              <a:t>//  Executes a given statement (X) periodically every MS milliseconds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highlight>
                  <a:srgbClr val="000000"/>
                </a:highlight>
                <a:latin typeface="Consolas" panose="020B0609020204030204" pitchFamily="49" charset="0"/>
              </a:rPr>
              <a:t>#define</a:t>
            </a:r>
            <a:r>
              <a:rPr lang="en-GB" sz="1050" b="0" dirty="0">
                <a:solidFill>
                  <a:srgbClr val="DAE3E3"/>
                </a:solidFill>
                <a:effectLst/>
                <a:highlight>
                  <a:srgbClr val="000000"/>
                </a:highlight>
                <a:latin typeface="Consolas" panose="020B0609020204030204" pitchFamily="49" charset="0"/>
              </a:rPr>
              <a:t> </a:t>
            </a:r>
            <a:r>
              <a:rPr lang="en-GB" sz="1050" b="0" dirty="0">
                <a:solidFill>
                  <a:srgbClr val="F39C12"/>
                </a:solidFill>
                <a:effectLst/>
                <a:highlight>
                  <a:srgbClr val="000000"/>
                </a:highlight>
                <a:latin typeface="Consolas" panose="020B0609020204030204" pitchFamily="49" charset="0"/>
              </a:rPr>
              <a:t>EXECUTE_EVERY_N_MS</a:t>
            </a:r>
            <a:r>
              <a:rPr lang="en-GB" sz="1050" b="0" dirty="0">
                <a:solidFill>
                  <a:srgbClr val="DAE3E3"/>
                </a:solidFill>
                <a:effectLst/>
                <a:highlight>
                  <a:srgbClr val="000000"/>
                </a:highlight>
                <a:latin typeface="Consolas" panose="020B0609020204030204" pitchFamily="49" charset="0"/>
              </a:rPr>
              <a:t>(MS, X)  </a:t>
            </a:r>
            <a:r>
              <a:rPr lang="en-GB" sz="1050" b="0" dirty="0">
                <a:solidFill>
                  <a:srgbClr val="C586C0"/>
                </a:solidFill>
                <a:effectLst/>
                <a:highlight>
                  <a:srgbClr val="000000"/>
                </a:highlight>
                <a:latin typeface="Consolas" panose="020B0609020204030204" pitchFamily="49" charset="0"/>
              </a:rPr>
              <a:t>do</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static</a:t>
            </a: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volatile</a:t>
            </a:r>
            <a:r>
              <a:rPr lang="en-GB" sz="1050" b="0" dirty="0">
                <a:solidFill>
                  <a:srgbClr val="DAE3E3"/>
                </a:solidFill>
                <a:effectLst/>
                <a:highlight>
                  <a:srgbClr val="000000"/>
                </a:highlight>
                <a:latin typeface="Consolas" panose="020B0609020204030204" pitchFamily="49" charset="0"/>
              </a:rPr>
              <a:t> </a:t>
            </a:r>
            <a:r>
              <a:rPr lang="en-GB" sz="1050" b="0" dirty="0">
                <a:solidFill>
                  <a:srgbClr val="0CA1A6"/>
                </a:solidFill>
                <a:effectLst/>
                <a:highlight>
                  <a:srgbClr val="000000"/>
                </a:highlight>
                <a:latin typeface="Consolas" panose="020B0609020204030204" pitchFamily="49" charset="0"/>
              </a:rPr>
              <a:t>int64_t</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a:solidFill>
                  <a:srgbClr val="7FCBCD"/>
                </a:solidFill>
                <a:effectLst/>
                <a:highlight>
                  <a:srgbClr val="000000"/>
                </a:highlight>
                <a:latin typeface="Consolas" panose="020B0609020204030204" pitchFamily="49" charset="0"/>
              </a:rPr>
              <a:t>1</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if</a:t>
            </a:r>
            <a:r>
              <a:rPr lang="en-GB" sz="1050" b="0" dirty="0">
                <a:solidFill>
                  <a:srgbClr val="DAE3E3"/>
                </a:solidFill>
                <a:effectLst/>
                <a:highlight>
                  <a:srgbClr val="000000"/>
                </a:highlight>
                <a:latin typeface="Consolas" panose="020B0609020204030204" pitchFamily="49" charset="0"/>
              </a:rPr>
              <a:t>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&gt; MS) { X; </a:t>
            </a:r>
            <a:r>
              <a:rPr lang="en-GB" sz="1050" b="0" dirty="0" err="1">
                <a:solidFill>
                  <a:srgbClr val="DAE3E3"/>
                </a:solidFill>
                <a:effectLst/>
                <a:highlight>
                  <a:srgbClr val="000000"/>
                </a:highlight>
                <a:latin typeface="Consolas" panose="020B0609020204030204" pitchFamily="49" charset="0"/>
              </a:rPr>
              <a:t>init</a:t>
            </a:r>
            <a:r>
              <a:rPr lang="en-GB" sz="1050" b="0" dirty="0">
                <a:solidFill>
                  <a:srgbClr val="DAE3E3"/>
                </a:solidFill>
                <a:effectLst/>
                <a:highlight>
                  <a:srgbClr val="000000"/>
                </a:highlight>
                <a:latin typeface="Consolas" panose="020B0609020204030204" pitchFamily="49" charset="0"/>
              </a:rPr>
              <a:t> = </a:t>
            </a:r>
            <a:r>
              <a:rPr lang="en-GB" sz="1050" b="0" dirty="0" err="1">
                <a:solidFill>
                  <a:srgbClr val="F39C12"/>
                </a:solidFill>
                <a:effectLst/>
                <a:highlight>
                  <a:srgbClr val="000000"/>
                </a:highlight>
                <a:latin typeface="Consolas" panose="020B0609020204030204" pitchFamily="49" charset="0"/>
              </a:rPr>
              <a:t>uxr_millis</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050" b="0" dirty="0">
                <a:solidFill>
                  <a:srgbClr val="DAE3E3"/>
                </a:solidFill>
                <a:effectLst/>
                <a:highlight>
                  <a:srgbClr val="000000"/>
                </a:highlight>
                <a:latin typeface="Consolas" panose="020B0609020204030204" pitchFamily="49" charset="0"/>
              </a:rPr>
              <a:t>} </a:t>
            </a:r>
            <a:r>
              <a:rPr lang="en-GB" sz="1050" b="0" dirty="0">
                <a:solidFill>
                  <a:srgbClr val="C586C0"/>
                </a:solidFill>
                <a:effectLst/>
                <a:highlight>
                  <a:srgbClr val="000000"/>
                </a:highlight>
                <a:latin typeface="Consolas" panose="020B0609020204030204" pitchFamily="49" charset="0"/>
              </a:rPr>
              <a:t>while</a:t>
            </a:r>
            <a:r>
              <a:rPr lang="en-GB" sz="1050" b="0" dirty="0">
                <a:solidFill>
                  <a:srgbClr val="DAE3E3"/>
                </a:solidFill>
                <a:effectLst/>
                <a:highlight>
                  <a:srgbClr val="000000"/>
                </a:highlight>
                <a:latin typeface="Consolas" panose="020B0609020204030204" pitchFamily="49" charset="0"/>
              </a:rPr>
              <a:t> (</a:t>
            </a:r>
            <a:r>
              <a:rPr lang="en-GB" sz="1050" b="0" dirty="0">
                <a:solidFill>
                  <a:srgbClr val="7FCBCD"/>
                </a:solidFill>
                <a:effectLst/>
                <a:highlight>
                  <a:srgbClr val="000000"/>
                </a:highlight>
                <a:latin typeface="Consolas" panose="020B0609020204030204" pitchFamily="49" charset="0"/>
              </a:rPr>
              <a:t>0</a:t>
            </a:r>
            <a:r>
              <a:rPr lang="en-GB" sz="1050" b="0" dirty="0">
                <a:solidFill>
                  <a:srgbClr val="DAE3E3"/>
                </a:solidFill>
                <a:effectLst/>
                <a:highlight>
                  <a:srgbClr val="000000"/>
                </a:highlight>
                <a:latin typeface="Consolas" panose="020B0609020204030204" pitchFamily="49" charset="0"/>
              </a:rPr>
              <a:t>)</a:t>
            </a:r>
            <a:r>
              <a:rPr lang="en-GB" sz="1050" b="0" dirty="0">
                <a:solidFill>
                  <a:srgbClr val="7FCBCD"/>
                </a:solidFill>
                <a:effectLst/>
                <a:highlight>
                  <a:srgbClr val="000000"/>
                </a:highlight>
                <a:latin typeface="Consolas" panose="020B0609020204030204" pitchFamily="49" charset="0"/>
              </a:rPr>
              <a:t>\</a:t>
            </a:r>
            <a:endParaRPr lang="en-GB" sz="105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//Defines State Machine States</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err="1">
                <a:solidFill>
                  <a:srgbClr val="0CA1A6"/>
                </a:solidFill>
                <a:effectLst/>
                <a:latin typeface="Consolas" panose="020B0609020204030204" pitchFamily="49" charset="0"/>
              </a:rPr>
              <a:t>enum</a:t>
            </a:r>
            <a:r>
              <a:rPr lang="en-GB" sz="1050" b="0" dirty="0">
                <a:solidFill>
                  <a:srgbClr val="DAE3E3"/>
                </a:solidFill>
                <a:effectLst/>
                <a:latin typeface="Consolas" panose="020B0609020204030204" pitchFamily="49" charset="0"/>
              </a:rPr>
              <a:t> states {</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WAITING_AGENT</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AGENT_AVAILABLE</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AGENT_CONNECTED</a:t>
            </a:r>
            <a:r>
              <a:rPr lang="en-GB" sz="1050" b="0" dirty="0">
                <a:solidFill>
                  <a:srgbClr val="DAE3E3"/>
                </a:solidFill>
                <a:effectLst/>
                <a:latin typeface="Consolas" panose="020B0609020204030204" pitchFamily="49" charset="0"/>
              </a:rPr>
              <a:t>,</a:t>
            </a:r>
          </a:p>
          <a:p>
            <a:pPr marL="0" indent="0">
              <a:lnSpc>
                <a:spcPct val="100000"/>
              </a:lnSpc>
              <a:spcBef>
                <a:spcPts val="0"/>
              </a:spcBef>
              <a:buNone/>
            </a:pP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AGENT_DISCONNECTED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DAE3E3"/>
                </a:solidFill>
                <a:effectLst/>
                <a:latin typeface="Consolas" panose="020B0609020204030204" pitchFamily="49" charset="0"/>
              </a:rPr>
              <a:t>} state;</a:t>
            </a:r>
          </a:p>
          <a:p>
            <a:pPr marL="0" indent="0">
              <a:lnSpc>
                <a:spcPct val="100000"/>
              </a:lnSpc>
              <a:spcBef>
                <a:spcPts val="0"/>
              </a:spcBef>
              <a:buNone/>
            </a:pPr>
            <a:br>
              <a:rPr lang="en-GB" sz="1050" b="0" dirty="0">
                <a:solidFill>
                  <a:srgbClr val="DAE3E3"/>
                </a:solidFill>
                <a:effectLst/>
                <a:latin typeface="Consolas" panose="020B0609020204030204" pitchFamily="49" charset="0"/>
              </a:rPr>
            </a:br>
            <a:r>
              <a:rPr lang="en-GB" sz="1050" b="0" dirty="0">
                <a:solidFill>
                  <a:srgbClr val="7F8C8D"/>
                </a:solidFill>
                <a:effectLst/>
                <a:latin typeface="Consolas" panose="020B0609020204030204" pitchFamily="49" charset="0"/>
              </a:rPr>
              <a:t>//Specifies GPIO pin 13 for controlling an LED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PWM_PIN</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22</a:t>
            </a:r>
            <a:r>
              <a:rPr lang="en-GB" sz="1050" b="0" dirty="0">
                <a:solidFill>
                  <a:srgbClr val="7F8C8D"/>
                </a:solidFill>
                <a:effectLst/>
                <a:latin typeface="Consolas" panose="020B0609020204030204" pitchFamily="49" charset="0"/>
              </a:rPr>
              <a:t> //DEFINE PWM_PIN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PWM_FRQ</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5000</a:t>
            </a:r>
            <a:r>
              <a:rPr lang="en-GB" sz="1050" b="0" dirty="0">
                <a:solidFill>
                  <a:srgbClr val="7F8C8D"/>
                </a:solidFill>
                <a:effectLst/>
                <a:latin typeface="Consolas" panose="020B0609020204030204" pitchFamily="49" charset="0"/>
              </a:rPr>
              <a:t> //Define PWM Frequency</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PWM_RES</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8</a:t>
            </a:r>
            <a:r>
              <a:rPr lang="en-GB" sz="1050" b="0" dirty="0">
                <a:solidFill>
                  <a:srgbClr val="7F8C8D"/>
                </a:solidFill>
                <a:effectLst/>
                <a:latin typeface="Consolas" panose="020B0609020204030204" pitchFamily="49" charset="0"/>
              </a:rPr>
              <a:t>  //Define PWM Resolution</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PWM_CHNL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0</a:t>
            </a:r>
            <a:r>
              <a:rPr lang="en-GB" sz="1050" b="0" dirty="0">
                <a:solidFill>
                  <a:srgbClr val="7F8C8D"/>
                </a:solidFill>
                <a:effectLst/>
                <a:latin typeface="Consolas" panose="020B0609020204030204" pitchFamily="49" charset="0"/>
              </a:rPr>
              <a:t>    //Define Channel</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MSG_MIN_VAL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0</a:t>
            </a:r>
            <a:r>
              <a:rPr lang="en-GB" sz="1050" b="0" dirty="0">
                <a:solidFill>
                  <a:srgbClr val="7F8C8D"/>
                </a:solidFill>
                <a:effectLst/>
                <a:latin typeface="Consolas" panose="020B0609020204030204" pitchFamily="49" charset="0"/>
              </a:rPr>
              <a:t> //Define min input value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C586C0"/>
                </a:solidFill>
                <a:effectLst/>
                <a:latin typeface="Consolas" panose="020B0609020204030204" pitchFamily="49" charset="0"/>
              </a:rPr>
              <a:t>#define</a:t>
            </a:r>
            <a:r>
              <a:rPr lang="en-GB" sz="1050" b="0" dirty="0">
                <a:solidFill>
                  <a:srgbClr val="DAE3E3"/>
                </a:solidFill>
                <a:effectLst/>
                <a:latin typeface="Consolas" panose="020B0609020204030204" pitchFamily="49" charset="0"/>
              </a:rPr>
              <a:t> </a:t>
            </a:r>
            <a:r>
              <a:rPr lang="en-GB" sz="1050" b="0" dirty="0">
                <a:solidFill>
                  <a:srgbClr val="F39C12"/>
                </a:solidFill>
                <a:effectLst/>
                <a:latin typeface="Consolas" panose="020B0609020204030204" pitchFamily="49" charset="0"/>
              </a:rPr>
              <a:t>MSG_MAX_VAL</a:t>
            </a:r>
            <a:r>
              <a:rPr lang="en-GB" sz="1050" b="0" dirty="0">
                <a:solidFill>
                  <a:srgbClr val="DAE3E3"/>
                </a:solidFill>
                <a:effectLst/>
                <a:latin typeface="Consolas" panose="020B0609020204030204" pitchFamily="49" charset="0"/>
              </a:rPr>
              <a:t> </a:t>
            </a:r>
            <a:r>
              <a:rPr lang="en-GB" sz="1050" b="0" dirty="0">
                <a:solidFill>
                  <a:srgbClr val="7FCBCD"/>
                </a:solidFill>
                <a:effectLst/>
                <a:latin typeface="Consolas" panose="020B0609020204030204" pitchFamily="49" charset="0"/>
              </a:rPr>
              <a:t>1</a:t>
            </a:r>
            <a:r>
              <a:rPr lang="en-GB" sz="1050" b="0" dirty="0">
                <a:solidFill>
                  <a:srgbClr val="7F8C8D"/>
                </a:solidFill>
                <a:effectLst/>
                <a:latin typeface="Consolas" panose="020B0609020204030204" pitchFamily="49" charset="0"/>
              </a:rPr>
              <a:t> //Define max input value</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7F8C8D"/>
                </a:solidFill>
                <a:effectLst/>
                <a:latin typeface="Consolas" panose="020B0609020204030204" pitchFamily="49" charset="0"/>
              </a:rPr>
              <a:t>//Variables to be used</a:t>
            </a:r>
            <a:endParaRPr lang="en-GB" sz="1050" b="0" dirty="0">
              <a:solidFill>
                <a:srgbClr val="DAE3E3"/>
              </a:solidFill>
              <a:effectLst/>
              <a:latin typeface="Consolas" panose="020B0609020204030204" pitchFamily="49" charset="0"/>
            </a:endParaRPr>
          </a:p>
          <a:p>
            <a:pPr marL="0" indent="0">
              <a:lnSpc>
                <a:spcPct val="100000"/>
              </a:lnSpc>
              <a:spcBef>
                <a:spcPts val="0"/>
              </a:spcBef>
              <a:buNone/>
            </a:pPr>
            <a:r>
              <a:rPr lang="en-GB" sz="1050" b="0" dirty="0">
                <a:solidFill>
                  <a:srgbClr val="0CA1A6"/>
                </a:solidFill>
                <a:effectLst/>
                <a:latin typeface="Consolas" panose="020B0609020204030204" pitchFamily="49" charset="0"/>
              </a:rPr>
              <a:t>float</a:t>
            </a:r>
            <a:r>
              <a:rPr lang="en-GB" sz="1050" b="0" dirty="0">
                <a:solidFill>
                  <a:srgbClr val="DAE3E3"/>
                </a:solidFill>
                <a:effectLst/>
                <a:latin typeface="Consolas" panose="020B0609020204030204" pitchFamily="49" charset="0"/>
              </a:rPr>
              <a:t> </a:t>
            </a:r>
            <a:r>
              <a:rPr lang="en-GB" sz="1050" b="0" dirty="0" err="1">
                <a:solidFill>
                  <a:srgbClr val="DAE3E3"/>
                </a:solidFill>
                <a:effectLst/>
                <a:latin typeface="Consolas" panose="020B0609020204030204" pitchFamily="49" charset="0"/>
              </a:rPr>
              <a:t>pwm_set_point</a:t>
            </a:r>
            <a:r>
              <a:rPr lang="en-GB" sz="1050" b="0" dirty="0">
                <a:solidFill>
                  <a:srgbClr val="DAE3E3"/>
                </a:solidFill>
                <a:effectLst/>
                <a:latin typeface="Consolas" panose="020B0609020204030204" pitchFamily="49" charset="0"/>
              </a:rPr>
              <a:t> = </a:t>
            </a:r>
            <a:r>
              <a:rPr lang="en-GB" sz="1050" b="0" dirty="0">
                <a:solidFill>
                  <a:srgbClr val="7FCBCD"/>
                </a:solidFill>
                <a:effectLst/>
                <a:latin typeface="Consolas" panose="020B0609020204030204" pitchFamily="49" charset="0"/>
              </a:rPr>
              <a:t>0.0</a:t>
            </a:r>
            <a:r>
              <a:rPr lang="en-GB" sz="1050" b="0" dirty="0">
                <a:solidFill>
                  <a:srgbClr val="DAE3E3"/>
                </a:solidFill>
                <a:effectLst/>
                <a:latin typeface="Consolas" panose="020B0609020204030204" pitchFamily="49" charset="0"/>
              </a:rPr>
              <a:t>;</a:t>
            </a:r>
          </a:p>
          <a:p>
            <a:pPr marL="0" indent="0">
              <a:lnSpc>
                <a:spcPct val="100000"/>
              </a:lnSpc>
              <a:spcBef>
                <a:spcPts val="0"/>
              </a:spcBef>
              <a:buNone/>
            </a:pPr>
            <a:br>
              <a:rPr lang="en-GB" sz="1050" b="0" dirty="0">
                <a:solidFill>
                  <a:srgbClr val="DAE3E3"/>
                </a:solidFill>
                <a:effectLst/>
                <a:latin typeface="Consolas" panose="020B0609020204030204" pitchFamily="49" charset="0"/>
              </a:rPr>
            </a:br>
            <a:endParaRPr lang="en-GB" sz="1050" dirty="0">
              <a:solidFill>
                <a:srgbClr val="DAE3E3"/>
              </a:solidFill>
              <a:latin typeface="Consolas" panose="020B0609020204030204" pitchFamily="49" charset="0"/>
            </a:endParaRPr>
          </a:p>
        </p:txBody>
      </p:sp>
    </p:spTree>
    <p:extLst>
      <p:ext uri="{BB962C8B-B14F-4D97-AF65-F5344CB8AC3E}">
        <p14:creationId xmlns:p14="http://schemas.microsoft.com/office/powerpoint/2010/main" val="3062164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E53EC-8678-51D4-6E17-A44CAF3757A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E55FCA-119B-CFE3-D62B-05984C8A4DEF}"/>
              </a:ext>
            </a:extLst>
          </p:cNvPr>
          <p:cNvSpPr>
            <a:spLocks noGrp="1"/>
          </p:cNvSpPr>
          <p:nvPr>
            <p:ph sz="half" idx="1"/>
          </p:nvPr>
        </p:nvSpPr>
        <p:spPr>
          <a:xfrm>
            <a:off x="-1" y="1446302"/>
            <a:ext cx="5953125" cy="5411698"/>
          </a:xfrm>
          <a:solidFill>
            <a:schemeClr val="tx2">
              <a:lumMod val="50000"/>
            </a:schemeClr>
          </a:solidFill>
        </p:spPr>
        <p:txBody>
          <a:bodyPr>
            <a:noAutofit/>
          </a:bodyPr>
          <a:lstStyle/>
          <a:p>
            <a:pPr marL="0" indent="0">
              <a:lnSpc>
                <a:spcPct val="100000"/>
              </a:lnSpc>
              <a:spcBef>
                <a:spcPts val="0"/>
              </a:spcBef>
              <a:buNone/>
            </a:pPr>
            <a:r>
              <a:rPr lang="en-GB" sz="1100" b="0" dirty="0">
                <a:solidFill>
                  <a:srgbClr val="7F8C8D"/>
                </a:solidFill>
                <a:effectLst/>
                <a:highlight>
                  <a:srgbClr val="000000"/>
                </a:highlight>
                <a:latin typeface="Consolas" panose="020B0609020204030204" pitchFamily="49" charset="0"/>
              </a:rPr>
              <a:t>//Create entity functions</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0CA1A6"/>
                </a:solidFill>
                <a:effectLst/>
                <a:highlight>
                  <a:srgbClr val="000000"/>
                </a:highlight>
                <a:latin typeface="Consolas" panose="020B0609020204030204" pitchFamily="49" charset="0"/>
              </a:rPr>
              <a:t>bool</a:t>
            </a: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create_entities</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0CA1A6"/>
                </a:solidFill>
                <a:effectLst/>
                <a:highlight>
                  <a:srgbClr val="000000"/>
                </a:highlight>
                <a:latin typeface="Consolas" panose="020B0609020204030204" pitchFamily="49" charset="0"/>
              </a:rPr>
              <a:t>void</a:t>
            </a: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destroy_entities</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//Define callbacks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subscription_callback</a:t>
            </a:r>
            <a:r>
              <a:rPr lang="en-GB" sz="1100" b="0" dirty="0">
                <a:solidFill>
                  <a:srgbClr val="DAE3E3"/>
                </a:solidFill>
                <a:effectLst/>
                <a:latin typeface="Consolas" panose="020B0609020204030204" pitchFamily="49" charset="0"/>
              </a:rPr>
              <a:t>(</a:t>
            </a: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msgin</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7F8C8D"/>
                </a:solidFill>
                <a:effectLst/>
                <a:latin typeface="Consolas" panose="020B0609020204030204" pitchFamily="49" charset="0"/>
              </a:rPr>
              <a:t>  //Get the message received and store it on the message </a:t>
            </a:r>
            <a:r>
              <a:rPr lang="en-GB" sz="1100" b="0" dirty="0" err="1">
                <a:solidFill>
                  <a:srgbClr val="7F8C8D"/>
                </a:solidFill>
                <a:effectLst/>
                <a:latin typeface="Consolas" panose="020B0609020204030204" pitchFamily="49" charset="0"/>
              </a:rPr>
              <a:t>msg</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std_msgs__msg__Float32 * </a:t>
            </a:r>
            <a:r>
              <a:rPr lang="en-GB" sz="1100" b="0" dirty="0" err="1">
                <a:solidFill>
                  <a:srgbClr val="DAE3E3"/>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 = (</a:t>
            </a: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std_msgs__msg__Float32 *)</a:t>
            </a:r>
            <a:r>
              <a:rPr lang="en-GB" sz="1100" b="0" dirty="0" err="1">
                <a:solidFill>
                  <a:srgbClr val="DAE3E3"/>
                </a:solidFill>
                <a:effectLst/>
                <a:latin typeface="Consolas" panose="020B0609020204030204" pitchFamily="49" charset="0"/>
              </a:rPr>
              <a:t>msgin</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pwm_set_point</a:t>
            </a:r>
            <a:r>
              <a:rPr lang="en-GB" sz="1100" b="0" dirty="0">
                <a:solidFill>
                  <a:srgbClr val="DAE3E3"/>
                </a:solidFill>
                <a:effectLst/>
                <a:latin typeface="Consolas" panose="020B0609020204030204" pitchFamily="49" charset="0"/>
              </a:rPr>
              <a:t> = </a:t>
            </a:r>
            <a:r>
              <a:rPr lang="en-GB" sz="1100" b="0" dirty="0">
                <a:solidFill>
                  <a:srgbClr val="F39C12"/>
                </a:solidFill>
                <a:effectLst/>
                <a:latin typeface="Consolas" panose="020B0609020204030204" pitchFamily="49" charset="0"/>
              </a:rPr>
              <a:t>constrain</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-&gt;</a:t>
            </a:r>
            <a:r>
              <a:rPr lang="en-GB" sz="1100" b="0" dirty="0">
                <a:solidFill>
                  <a:srgbClr val="F39C12"/>
                </a:solidFill>
                <a:effectLst/>
                <a:latin typeface="Consolas" panose="020B0609020204030204" pitchFamily="49" charset="0"/>
              </a:rPr>
              <a:t>data</a:t>
            </a:r>
            <a:r>
              <a:rPr lang="en-GB" sz="1100" b="0" dirty="0">
                <a:solidFill>
                  <a:srgbClr val="DAE3E3"/>
                </a:solidFill>
                <a:effectLst/>
                <a:latin typeface="Consolas" panose="020B0609020204030204" pitchFamily="49" charset="0"/>
              </a:rPr>
              <a:t>, MSG_MIN_VAL, MSG_MAX_VAL);</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ledcWrite</a:t>
            </a:r>
            <a:r>
              <a:rPr lang="en-GB" sz="1100" b="0" dirty="0">
                <a:solidFill>
                  <a:srgbClr val="DAE3E3"/>
                </a:solidFill>
                <a:effectLst/>
                <a:latin typeface="Consolas" panose="020B0609020204030204" pitchFamily="49" charset="0"/>
              </a:rPr>
              <a:t>(PWM_CHNL, (</a:t>
            </a:r>
            <a:r>
              <a:rPr lang="en-GB" sz="1100" b="0" dirty="0">
                <a:solidFill>
                  <a:srgbClr val="0CA1A6"/>
                </a:solidFill>
                <a:effectLst/>
                <a:latin typeface="Consolas" panose="020B0609020204030204" pitchFamily="49" charset="0"/>
              </a:rPr>
              <a:t>uint32_t</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pow</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2</a:t>
            </a:r>
            <a:r>
              <a:rPr lang="en-GB" sz="1100" b="0" dirty="0">
                <a:solidFill>
                  <a:srgbClr val="DAE3E3"/>
                </a:solidFill>
                <a:effectLst/>
                <a:latin typeface="Consolas" panose="020B0609020204030204" pitchFamily="49" charset="0"/>
              </a:rPr>
              <a:t>, PWM_RES) * (</a:t>
            </a:r>
            <a:r>
              <a:rPr lang="en-GB" sz="1100" b="0" dirty="0" err="1">
                <a:solidFill>
                  <a:srgbClr val="DAE3E3"/>
                </a:solidFill>
                <a:effectLst/>
                <a:latin typeface="Consolas" panose="020B0609020204030204" pitchFamily="49" charset="0"/>
              </a:rPr>
              <a:t>pwm_set_point</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1.0</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//Setup</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setup</a:t>
            </a: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set_microros_transports</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Initializes communication between ESP32 and the ROS 2 agent (Serial).</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7F8C8D"/>
                </a:solidFill>
                <a:effectLst/>
                <a:latin typeface="Consolas" panose="020B0609020204030204" pitchFamily="49" charset="0"/>
              </a:rPr>
              <a:t>  //Setup Microcontroller Pins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pinMode</a:t>
            </a:r>
            <a:r>
              <a:rPr lang="en-GB" sz="1100" b="0" dirty="0">
                <a:solidFill>
                  <a:srgbClr val="DAE3E3"/>
                </a:solidFill>
                <a:effectLst/>
                <a:latin typeface="Consolas" panose="020B0609020204030204" pitchFamily="49" charset="0"/>
              </a:rPr>
              <a:t>(PWM_PIN, OUTPUT);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ledcSetup</a:t>
            </a:r>
            <a:r>
              <a:rPr lang="en-GB" sz="1100" b="0" dirty="0">
                <a:solidFill>
                  <a:srgbClr val="DAE3E3"/>
                </a:solidFill>
                <a:effectLst/>
                <a:latin typeface="Consolas" panose="020B0609020204030204" pitchFamily="49" charset="0"/>
              </a:rPr>
              <a:t>(PWM_CHNL, PWM_FRQ, PWM_RES);</a:t>
            </a:r>
            <a:r>
              <a:rPr lang="en-GB" sz="1100" b="0" dirty="0">
                <a:solidFill>
                  <a:srgbClr val="7F8C8D"/>
                </a:solidFill>
                <a:effectLst/>
                <a:latin typeface="Consolas" panose="020B0609020204030204" pitchFamily="49" charset="0"/>
              </a:rPr>
              <a:t>  //Setup the PWM</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ledcAttachPin</a:t>
            </a:r>
            <a:r>
              <a:rPr lang="en-GB" sz="1100" b="0" dirty="0">
                <a:solidFill>
                  <a:srgbClr val="DAE3E3"/>
                </a:solidFill>
                <a:effectLst/>
                <a:latin typeface="Consolas" panose="020B0609020204030204" pitchFamily="49" charset="0"/>
              </a:rPr>
              <a:t>(PWM_PIN, PWM_CHNL);</a:t>
            </a:r>
            <a:r>
              <a:rPr lang="en-GB" sz="1100" b="0" dirty="0">
                <a:solidFill>
                  <a:srgbClr val="7F8C8D"/>
                </a:solidFill>
                <a:effectLst/>
                <a:latin typeface="Consolas" panose="020B0609020204030204" pitchFamily="49" charset="0"/>
              </a:rPr>
              <a:t> //Setup Attach the Pin to the Channel   </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6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380DE24B-AA58-2790-0147-31730FF0C7E8}"/>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B8FB048E-6860-BE59-D663-E71BBF8E67B2}"/>
              </a:ext>
            </a:extLst>
          </p:cNvPr>
          <p:cNvSpPr>
            <a:spLocks noGrp="1"/>
          </p:cNvSpPr>
          <p:nvPr>
            <p:ph type="title"/>
          </p:nvPr>
        </p:nvSpPr>
        <p:spPr/>
        <p:txBody>
          <a:bodyPr/>
          <a:lstStyle/>
          <a:p>
            <a:r>
              <a:rPr lang="en-GB" dirty="0"/>
              <a:t>Activity 2.2</a:t>
            </a:r>
          </a:p>
        </p:txBody>
      </p:sp>
      <p:sp>
        <p:nvSpPr>
          <p:cNvPr id="5" name="Content Placeholder 1">
            <a:extLst>
              <a:ext uri="{FF2B5EF4-FFF2-40B4-BE49-F238E27FC236}">
                <a16:creationId xmlns:a16="http://schemas.microsoft.com/office/drawing/2014/main" id="{402BEF3F-4D7B-0920-FA0F-BBBB84618CC3}"/>
              </a:ext>
            </a:extLst>
          </p:cNvPr>
          <p:cNvSpPr txBox="1">
            <a:spLocks/>
          </p:cNvSpPr>
          <p:nvPr/>
        </p:nvSpPr>
        <p:spPr>
          <a:xfrm>
            <a:off x="5953125" y="1446302"/>
            <a:ext cx="623887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loop</a:t>
            </a:r>
            <a:r>
              <a:rPr lang="en-GB" sz="1100" b="0" dirty="0">
                <a:solidFill>
                  <a:srgbClr val="DAE3E3"/>
                </a:solidFill>
                <a:effectLst/>
                <a:latin typeface="Consolas" panose="020B0609020204030204" pitchFamily="49" charset="0"/>
              </a:rPr>
              <a:t>()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switch</a:t>
            </a:r>
            <a:r>
              <a:rPr lang="en-GB" sz="1100" b="0" dirty="0">
                <a:solidFill>
                  <a:srgbClr val="DAE3E3"/>
                </a:solidFill>
                <a:effectLst/>
                <a:highlight>
                  <a:srgbClr val="000000"/>
                </a:highlight>
                <a:latin typeface="Consolas" panose="020B0609020204030204" pitchFamily="49" charset="0"/>
              </a:rPr>
              <a:t> (state) {</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case</a:t>
            </a:r>
            <a:r>
              <a:rPr lang="en-GB" sz="1100" b="0" dirty="0">
                <a:solidFill>
                  <a:srgbClr val="DAE3E3"/>
                </a:solidFill>
                <a:effectLst/>
                <a:highlight>
                  <a:srgbClr val="000000"/>
                </a:highlight>
                <a:latin typeface="Consolas" panose="020B0609020204030204" pitchFamily="49" charset="0"/>
              </a:rPr>
              <a:t> WAITING_AGENT: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EXECUTE_EVERY_N_MS</a:t>
            </a:r>
            <a:r>
              <a:rPr lang="en-GB" sz="1100" b="0" dirty="0">
                <a:solidFill>
                  <a:srgbClr val="DAE3E3"/>
                </a:solidFill>
                <a:effectLst/>
                <a:highlight>
                  <a:srgbClr val="000000"/>
                </a:highlight>
                <a:latin typeface="Consolas" panose="020B0609020204030204" pitchFamily="49" charset="0"/>
              </a:rPr>
              <a:t>(</a:t>
            </a:r>
            <a:r>
              <a:rPr lang="en-GB" sz="1100" b="0" dirty="0">
                <a:solidFill>
                  <a:srgbClr val="7FCBCD"/>
                </a:solidFill>
                <a:effectLst/>
                <a:highlight>
                  <a:srgbClr val="000000"/>
                </a:highlight>
                <a:latin typeface="Consolas" panose="020B0609020204030204" pitchFamily="49" charset="0"/>
              </a:rPr>
              <a:t>500</a:t>
            </a:r>
            <a:r>
              <a:rPr lang="en-GB" sz="1100" b="0" dirty="0">
                <a:solidFill>
                  <a:srgbClr val="DAE3E3"/>
                </a:solidFill>
                <a:effectLst/>
                <a:highlight>
                  <a:srgbClr val="000000"/>
                </a:highlight>
                <a:latin typeface="Consolas" panose="020B0609020204030204" pitchFamily="49" charset="0"/>
              </a:rPr>
              <a:t>, state = (RMW_RET_OK == </a:t>
            </a:r>
            <a:r>
              <a:rPr lang="en-GB" sz="1100" b="0" dirty="0" err="1">
                <a:solidFill>
                  <a:srgbClr val="F39C12"/>
                </a:solidFill>
                <a:effectLst/>
                <a:highlight>
                  <a:srgbClr val="000000"/>
                </a:highlight>
                <a:latin typeface="Consolas" panose="020B0609020204030204" pitchFamily="49" charset="0"/>
              </a:rPr>
              <a:t>rmw_uros_ping_agent</a:t>
            </a:r>
            <a:r>
              <a:rPr lang="en-GB" sz="1100" b="0" dirty="0">
                <a:solidFill>
                  <a:srgbClr val="DAE3E3"/>
                </a:solidFill>
                <a:effectLst/>
                <a:highlight>
                  <a:srgbClr val="000000"/>
                </a:highlight>
                <a:latin typeface="Consolas" panose="020B0609020204030204" pitchFamily="49" charset="0"/>
              </a:rPr>
              <a:t>(</a:t>
            </a:r>
            <a:r>
              <a:rPr lang="en-GB" sz="1100" b="0" dirty="0">
                <a:solidFill>
                  <a:srgbClr val="7FCBCD"/>
                </a:solidFill>
                <a:effectLst/>
                <a:highlight>
                  <a:srgbClr val="000000"/>
                </a:highlight>
                <a:latin typeface="Consolas" panose="020B0609020204030204" pitchFamily="49" charset="0"/>
              </a:rPr>
              <a:t>100</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1</a:t>
            </a:r>
            <a:r>
              <a:rPr lang="en-GB" sz="1100" b="0" dirty="0">
                <a:solidFill>
                  <a:srgbClr val="DAE3E3"/>
                </a:solidFill>
                <a:effectLst/>
                <a:highlight>
                  <a:srgbClr val="000000"/>
                </a:highlight>
                <a:latin typeface="Consolas" panose="020B0609020204030204" pitchFamily="49" charset="0"/>
              </a:rPr>
              <a:t>)) ? AGENT_AVAILABLE : WAITING_AGENT;);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break</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case</a:t>
            </a:r>
            <a:r>
              <a:rPr lang="en-GB" sz="1100" b="0" dirty="0">
                <a:solidFill>
                  <a:srgbClr val="DAE3E3"/>
                </a:solidFill>
                <a:effectLst/>
                <a:highlight>
                  <a:srgbClr val="000000"/>
                </a:highlight>
                <a:latin typeface="Consolas" panose="020B0609020204030204" pitchFamily="49" charset="0"/>
              </a:rPr>
              <a:t> AGENT_AVAILABLE:</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state = (</a:t>
            </a:r>
            <a:r>
              <a:rPr lang="en-GB" sz="1100" b="0" dirty="0">
                <a:solidFill>
                  <a:srgbClr val="7FCBCD"/>
                </a:solidFill>
                <a:effectLst/>
                <a:highlight>
                  <a:srgbClr val="000000"/>
                </a:highlight>
                <a:latin typeface="Consolas" panose="020B0609020204030204" pitchFamily="49" charset="0"/>
              </a:rPr>
              <a:t>true</a:t>
            </a:r>
            <a:r>
              <a:rPr lang="en-GB" sz="1100" b="0" dirty="0">
                <a:solidFill>
                  <a:srgbClr val="DAE3E3"/>
                </a:solidFill>
                <a:effectLst/>
                <a:highlight>
                  <a:srgbClr val="000000"/>
                </a:highlight>
                <a:latin typeface="Consolas" panose="020B0609020204030204" pitchFamily="49" charset="0"/>
              </a:rPr>
              <a:t> == </a:t>
            </a:r>
            <a:r>
              <a:rPr lang="en-GB" sz="1100" b="0" dirty="0" err="1">
                <a:solidFill>
                  <a:srgbClr val="F39C12"/>
                </a:solidFill>
                <a:effectLst/>
                <a:highlight>
                  <a:srgbClr val="000000"/>
                </a:highlight>
                <a:latin typeface="Consolas" panose="020B0609020204030204" pitchFamily="49" charset="0"/>
              </a:rPr>
              <a:t>create_entities</a:t>
            </a:r>
            <a:r>
              <a:rPr lang="en-GB" sz="1100" b="0" dirty="0">
                <a:solidFill>
                  <a:srgbClr val="DAE3E3"/>
                </a:solidFill>
                <a:effectLst/>
                <a:highlight>
                  <a:srgbClr val="000000"/>
                </a:highlight>
                <a:latin typeface="Consolas" panose="020B0609020204030204" pitchFamily="49" charset="0"/>
              </a:rPr>
              <a:t>()) ? AGENT_CONNECTED : WAITING_AGENT;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if</a:t>
            </a:r>
            <a:r>
              <a:rPr lang="en-GB" sz="1100" b="0" dirty="0">
                <a:solidFill>
                  <a:srgbClr val="DAE3E3"/>
                </a:solidFill>
                <a:effectLst/>
                <a:highlight>
                  <a:srgbClr val="000000"/>
                </a:highlight>
                <a:latin typeface="Consolas" panose="020B0609020204030204" pitchFamily="49" charset="0"/>
              </a:rPr>
              <a:t> (state == WAITING_AGENT)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destroy_entities</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break</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case</a:t>
            </a:r>
            <a:r>
              <a:rPr lang="en-GB" sz="1100" b="0" dirty="0">
                <a:solidFill>
                  <a:srgbClr val="DAE3E3"/>
                </a:solidFill>
                <a:effectLst/>
                <a:highlight>
                  <a:srgbClr val="000000"/>
                </a:highlight>
                <a:latin typeface="Consolas" panose="020B0609020204030204" pitchFamily="49" charset="0"/>
              </a:rPr>
              <a:t> AGENT_CONNECTED:</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EXECUTE_EVERY_N_MS</a:t>
            </a:r>
            <a:r>
              <a:rPr lang="en-GB" sz="1100" b="0" dirty="0">
                <a:solidFill>
                  <a:srgbClr val="DAE3E3"/>
                </a:solidFill>
                <a:effectLst/>
                <a:highlight>
                  <a:srgbClr val="000000"/>
                </a:highlight>
                <a:latin typeface="Consolas" panose="020B0609020204030204" pitchFamily="49" charset="0"/>
              </a:rPr>
              <a:t>(</a:t>
            </a:r>
            <a:r>
              <a:rPr lang="en-GB" sz="1100" b="0" dirty="0">
                <a:solidFill>
                  <a:srgbClr val="7FCBCD"/>
                </a:solidFill>
                <a:effectLst/>
                <a:highlight>
                  <a:srgbClr val="000000"/>
                </a:highlight>
                <a:latin typeface="Consolas" panose="020B0609020204030204" pitchFamily="49" charset="0"/>
              </a:rPr>
              <a:t>200</a:t>
            </a:r>
            <a:r>
              <a:rPr lang="en-GB" sz="1100" b="0" dirty="0">
                <a:solidFill>
                  <a:srgbClr val="DAE3E3"/>
                </a:solidFill>
                <a:effectLst/>
                <a:highlight>
                  <a:srgbClr val="000000"/>
                </a:highlight>
                <a:latin typeface="Consolas" panose="020B0609020204030204" pitchFamily="49" charset="0"/>
              </a:rPr>
              <a:t>, state = (RMW_RET_OK == </a:t>
            </a:r>
            <a:r>
              <a:rPr lang="en-GB" sz="1100" b="0" dirty="0" err="1">
                <a:solidFill>
                  <a:srgbClr val="F39C12"/>
                </a:solidFill>
                <a:effectLst/>
                <a:highlight>
                  <a:srgbClr val="000000"/>
                </a:highlight>
                <a:latin typeface="Consolas" panose="020B0609020204030204" pitchFamily="49" charset="0"/>
              </a:rPr>
              <a:t>rmw_uros_ping_agent</a:t>
            </a:r>
            <a:r>
              <a:rPr lang="en-GB" sz="1100" b="0" dirty="0">
                <a:solidFill>
                  <a:srgbClr val="DAE3E3"/>
                </a:solidFill>
                <a:effectLst/>
                <a:highlight>
                  <a:srgbClr val="000000"/>
                </a:highlight>
                <a:latin typeface="Consolas" panose="020B0609020204030204" pitchFamily="49" charset="0"/>
              </a:rPr>
              <a:t>(</a:t>
            </a:r>
            <a:r>
              <a:rPr lang="en-GB" sz="1100" b="0" dirty="0">
                <a:solidFill>
                  <a:srgbClr val="7FCBCD"/>
                </a:solidFill>
                <a:effectLst/>
                <a:highlight>
                  <a:srgbClr val="000000"/>
                </a:highlight>
                <a:latin typeface="Consolas" panose="020B0609020204030204" pitchFamily="49" charset="0"/>
              </a:rPr>
              <a:t>100</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1</a:t>
            </a:r>
            <a:r>
              <a:rPr lang="en-GB" sz="1100" b="0" dirty="0">
                <a:solidFill>
                  <a:srgbClr val="DAE3E3"/>
                </a:solidFill>
                <a:effectLst/>
                <a:highlight>
                  <a:srgbClr val="000000"/>
                </a:highlight>
                <a:latin typeface="Consolas" panose="020B0609020204030204" pitchFamily="49" charset="0"/>
              </a:rPr>
              <a:t>)) ? AGENT_CONNECTED : AGENT_DISCONNECTED;);</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if</a:t>
            </a:r>
            <a:r>
              <a:rPr lang="en-GB" sz="1100" b="0" dirty="0">
                <a:solidFill>
                  <a:srgbClr val="DAE3E3"/>
                </a:solidFill>
                <a:effectLst/>
                <a:highlight>
                  <a:srgbClr val="000000"/>
                </a:highlight>
                <a:latin typeface="Consolas" panose="020B0609020204030204" pitchFamily="49" charset="0"/>
              </a:rPr>
              <a:t> (state == AGENT_CONNECTED)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rclc_executor_spin_some</a:t>
            </a:r>
            <a:r>
              <a:rPr lang="en-GB" sz="1100" b="0" dirty="0">
                <a:solidFill>
                  <a:srgbClr val="DAE3E3"/>
                </a:solidFill>
                <a:effectLst/>
                <a:highlight>
                  <a:srgbClr val="000000"/>
                </a:highlight>
                <a:latin typeface="Consolas" panose="020B0609020204030204" pitchFamily="49" charset="0"/>
              </a:rPr>
              <a:t>(&amp;executor, </a:t>
            </a:r>
            <a:r>
              <a:rPr lang="en-GB" sz="1100" b="0" dirty="0">
                <a:solidFill>
                  <a:srgbClr val="F39C12"/>
                </a:solidFill>
                <a:effectLst/>
                <a:highlight>
                  <a:srgbClr val="000000"/>
                </a:highlight>
                <a:latin typeface="Consolas" panose="020B0609020204030204" pitchFamily="49" charset="0"/>
              </a:rPr>
              <a:t>RCL_MS_TO_NS</a:t>
            </a:r>
            <a:r>
              <a:rPr lang="en-GB" sz="1100" b="0" dirty="0">
                <a:solidFill>
                  <a:srgbClr val="DAE3E3"/>
                </a:solidFill>
                <a:effectLst/>
                <a:highlight>
                  <a:srgbClr val="000000"/>
                </a:highlight>
                <a:latin typeface="Consolas" panose="020B0609020204030204" pitchFamily="49" charset="0"/>
              </a:rPr>
              <a:t>(</a:t>
            </a:r>
            <a:r>
              <a:rPr lang="en-GB" sz="1100" b="0" dirty="0">
                <a:solidFill>
                  <a:srgbClr val="7FCBCD"/>
                </a:solidFill>
                <a:effectLst/>
                <a:highlight>
                  <a:srgbClr val="000000"/>
                </a:highlight>
                <a:latin typeface="Consolas" panose="020B0609020204030204" pitchFamily="49" charset="0"/>
              </a:rPr>
              <a:t>100</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break</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case</a:t>
            </a:r>
            <a:r>
              <a:rPr lang="en-GB" sz="1100" b="0" dirty="0">
                <a:solidFill>
                  <a:srgbClr val="DAE3E3"/>
                </a:solidFill>
                <a:effectLst/>
                <a:highlight>
                  <a:srgbClr val="000000"/>
                </a:highlight>
                <a:latin typeface="Consolas" panose="020B0609020204030204" pitchFamily="49" charset="0"/>
              </a:rPr>
              <a:t> AGENT_DISCONNECTED:</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destroy_entities</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state = WAITING_AGENT;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break</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default</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break</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p>
          <a:p>
            <a:pPr marL="0" indent="0">
              <a:lnSpc>
                <a:spcPct val="100000"/>
              </a:lnSpc>
              <a:spcBef>
                <a:spcPts val="0"/>
              </a:spcBef>
              <a:buNone/>
            </a:pPr>
            <a:r>
              <a:rPr lang="en-GB" sz="1100" b="0" dirty="0">
                <a:solidFill>
                  <a:srgbClr val="DAE3E3"/>
                </a:solidFill>
                <a:effectLst/>
                <a:latin typeface="Consolas" panose="020B0609020204030204" pitchFamily="49" charset="0"/>
              </a:rPr>
              <a:t>}</a:t>
            </a:r>
          </a:p>
        </p:txBody>
      </p:sp>
    </p:spTree>
    <p:extLst>
      <p:ext uri="{BB962C8B-B14F-4D97-AF65-F5344CB8AC3E}">
        <p14:creationId xmlns:p14="http://schemas.microsoft.com/office/powerpoint/2010/main" val="389997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2F889-D529-916E-AD7D-8CD5654E19DD}"/>
              </a:ext>
            </a:extLst>
          </p:cNvPr>
          <p:cNvSpPr>
            <a:spLocks noGrp="1"/>
          </p:cNvSpPr>
          <p:nvPr>
            <p:ph sz="half" idx="1"/>
          </p:nvPr>
        </p:nvSpPr>
        <p:spPr>
          <a:xfrm>
            <a:off x="838200" y="1825625"/>
            <a:ext cx="4143375" cy="4351338"/>
          </a:xfrm>
        </p:spPr>
        <p:txBody>
          <a:bodyPr>
            <a:normAutofit/>
          </a:bodyPr>
          <a:lstStyle/>
          <a:p>
            <a:pPr marL="0" indent="0">
              <a:lnSpc>
                <a:spcPct val="170000"/>
              </a:lnSpc>
              <a:buNone/>
            </a:pPr>
            <a:r>
              <a:rPr lang="en-GB" sz="1800" b="1" dirty="0">
                <a:latin typeface="Nexa-Bold" panose="01000000000000000000" pitchFamily="2" charset="0"/>
              </a:rPr>
              <a:t>ROS 2 Agent (Left Side)</a:t>
            </a:r>
          </a:p>
          <a:p>
            <a:pPr>
              <a:lnSpc>
                <a:spcPct val="170000"/>
              </a:lnSpc>
              <a:buFont typeface="Arial" panose="020B0604020202020204" pitchFamily="34" charset="0"/>
              <a:buChar char="•"/>
            </a:pPr>
            <a:r>
              <a:rPr lang="en-GB" sz="1400" dirty="0"/>
              <a:t>The </a:t>
            </a:r>
            <a:r>
              <a:rPr lang="en-GB" sz="1400" b="1" dirty="0"/>
              <a:t>ROS 2 Agent</a:t>
            </a:r>
            <a:r>
              <a:rPr lang="en-GB" sz="1400" dirty="0"/>
              <a:t> acts as a gateway between the </a:t>
            </a:r>
            <a:r>
              <a:rPr lang="en-GB" sz="1400" b="1" dirty="0"/>
              <a:t>Micro-ROS Client</a:t>
            </a:r>
            <a:r>
              <a:rPr lang="en-GB" sz="1400" dirty="0"/>
              <a:t> (running on a microcontroller) and the </a:t>
            </a:r>
            <a:r>
              <a:rPr lang="en-GB" sz="1400" b="1" dirty="0"/>
              <a:t>full ROS 2 stack</a:t>
            </a:r>
            <a:r>
              <a:rPr lang="en-GB" sz="1400" dirty="0"/>
              <a:t>.</a:t>
            </a:r>
          </a:p>
          <a:p>
            <a:pPr>
              <a:lnSpc>
                <a:spcPct val="170000"/>
              </a:lnSpc>
              <a:buFont typeface="Arial" panose="020B0604020202020204" pitchFamily="34" charset="0"/>
              <a:buChar char="•"/>
            </a:pPr>
            <a:r>
              <a:rPr lang="en-GB" sz="1400" dirty="0"/>
              <a:t>It runs on a standard operating system (e.g., Ubuntu) and handles </a:t>
            </a:r>
            <a:r>
              <a:rPr lang="en-GB" sz="1400" b="1" dirty="0"/>
              <a:t>communication with Micro-ROS clients</a:t>
            </a:r>
            <a:r>
              <a:rPr lang="en-GB" sz="1400" dirty="0"/>
              <a:t>.</a:t>
            </a:r>
          </a:p>
          <a:p>
            <a:pPr>
              <a:lnSpc>
                <a:spcPct val="170000"/>
              </a:lnSpc>
              <a:buFont typeface="Arial" panose="020B0604020202020204" pitchFamily="34" charset="0"/>
              <a:buChar char="•"/>
            </a:pPr>
            <a:r>
              <a:rPr lang="en-GB" sz="1400" dirty="0"/>
              <a:t>Communication happens via </a:t>
            </a:r>
            <a:r>
              <a:rPr lang="en-GB" sz="1400" b="1" dirty="0"/>
              <a:t>Ethernet, Bluetooth, or Serial</a:t>
            </a:r>
            <a:r>
              <a:rPr lang="en-GB" sz="1400" dirty="0"/>
              <a:t> connections.</a:t>
            </a:r>
          </a:p>
          <a:p>
            <a:pPr>
              <a:lnSpc>
                <a:spcPct val="170000"/>
              </a:lnSpc>
            </a:pPr>
            <a:endParaRPr lang="en-GB" sz="1600" dirty="0"/>
          </a:p>
        </p:txBody>
      </p:sp>
      <p:pic>
        <p:nvPicPr>
          <p:cNvPr id="6" name="Content Placeholder 5">
            <a:extLst>
              <a:ext uri="{FF2B5EF4-FFF2-40B4-BE49-F238E27FC236}">
                <a16:creationId xmlns:a16="http://schemas.microsoft.com/office/drawing/2014/main" id="{FDBF4846-64E8-1E11-68A8-5E56A71B2E60}"/>
              </a:ext>
            </a:extLst>
          </p:cNvPr>
          <p:cNvPicPr>
            <a:picLocks noGrp="1" noChangeAspect="1"/>
          </p:cNvPicPr>
          <p:nvPr>
            <p:ph sz="half" idx="2"/>
          </p:nvPr>
        </p:nvPicPr>
        <p:blipFill>
          <a:blip r:embed="rId2"/>
          <a:stretch>
            <a:fillRect/>
          </a:stretch>
        </p:blipFill>
        <p:spPr>
          <a:xfrm>
            <a:off x="5224502" y="2458244"/>
            <a:ext cx="6967498" cy="3086099"/>
          </a:xfrm>
          <a:prstGeom prst="rect">
            <a:avLst/>
          </a:prstGeom>
        </p:spPr>
      </p:pic>
      <p:sp>
        <p:nvSpPr>
          <p:cNvPr id="4" name="Title 3">
            <a:extLst>
              <a:ext uri="{FF2B5EF4-FFF2-40B4-BE49-F238E27FC236}">
                <a16:creationId xmlns:a16="http://schemas.microsoft.com/office/drawing/2014/main" id="{52E256C1-0090-B4F8-C757-395E6F4E65E5}"/>
              </a:ext>
            </a:extLst>
          </p:cNvPr>
          <p:cNvSpPr>
            <a:spLocks noGrp="1"/>
          </p:cNvSpPr>
          <p:nvPr>
            <p:ph type="title"/>
          </p:nvPr>
        </p:nvSpPr>
        <p:spPr/>
        <p:txBody>
          <a:bodyPr/>
          <a:lstStyle/>
          <a:p>
            <a:r>
              <a:rPr lang="en-US" dirty="0"/>
              <a:t>Micro-ROS: Architecture</a:t>
            </a:r>
            <a:endParaRPr lang="en-GB" dirty="0"/>
          </a:p>
        </p:txBody>
      </p:sp>
    </p:spTree>
    <p:extLst>
      <p:ext uri="{BB962C8B-B14F-4D97-AF65-F5344CB8AC3E}">
        <p14:creationId xmlns:p14="http://schemas.microsoft.com/office/powerpoint/2010/main" val="4232815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AA6B-74BD-CD95-9C17-520643CDA08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35068-4B17-5691-188E-C18FE55810DA}"/>
              </a:ext>
            </a:extLst>
          </p:cNvPr>
          <p:cNvSpPr>
            <a:spLocks noGrp="1"/>
          </p:cNvSpPr>
          <p:nvPr>
            <p:ph sz="half" idx="1"/>
          </p:nvPr>
        </p:nvSpPr>
        <p:spPr>
          <a:xfrm>
            <a:off x="-1" y="1446302"/>
            <a:ext cx="5953125" cy="5411698"/>
          </a:xfrm>
          <a:solidFill>
            <a:schemeClr val="tx2">
              <a:lumMod val="50000"/>
            </a:schemeClr>
          </a:solidFill>
        </p:spPr>
        <p:txBody>
          <a:bodyPr>
            <a:noAutofit/>
          </a:bodyPr>
          <a:lstStyle/>
          <a:p>
            <a:pPr marL="0" indent="0">
              <a:lnSpc>
                <a:spcPct val="100000"/>
              </a:lnSpc>
              <a:spcBef>
                <a:spcPts val="0"/>
              </a:spcBef>
              <a:buNone/>
            </a:pPr>
            <a:r>
              <a:rPr lang="en-GB" sz="1100" b="0" dirty="0">
                <a:solidFill>
                  <a:srgbClr val="0CA1A6"/>
                </a:solidFill>
                <a:effectLst/>
                <a:highlight>
                  <a:srgbClr val="000000"/>
                </a:highlight>
                <a:latin typeface="Consolas" panose="020B0609020204030204" pitchFamily="49" charset="0"/>
              </a:rPr>
              <a:t>bool</a:t>
            </a: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create_entities</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7F8C8D"/>
                </a:solidFill>
                <a:effectLst/>
                <a:highlight>
                  <a:srgbClr val="000000"/>
                </a:highlight>
                <a:latin typeface="Consolas" panose="020B0609020204030204" pitchFamily="49" charset="0"/>
              </a:rPr>
              <a:t>   //Initializes memory allocation for Micro-ROS operations.</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allocator = </a:t>
            </a:r>
            <a:r>
              <a:rPr lang="en-GB" sz="1100" b="0" dirty="0" err="1">
                <a:solidFill>
                  <a:srgbClr val="F39C12"/>
                </a:solidFill>
                <a:effectLst/>
                <a:highlight>
                  <a:srgbClr val="000000"/>
                </a:highlight>
                <a:latin typeface="Consolas" panose="020B0609020204030204" pitchFamily="49" charset="0"/>
              </a:rPr>
              <a:t>rcl_get_default_allocator</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7F8C8D"/>
                </a:solidFill>
                <a:effectLst/>
                <a:highlight>
                  <a:srgbClr val="000000"/>
                </a:highlight>
                <a:latin typeface="Consolas" panose="020B0609020204030204" pitchFamily="49" charset="0"/>
              </a:rPr>
              <a:t>   //Creates a ROS 2 support structure to manage the execution context.</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RCCHECK</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rclc_support_init</a:t>
            </a:r>
            <a:r>
              <a:rPr lang="en-GB" sz="1100" b="0" dirty="0">
                <a:solidFill>
                  <a:srgbClr val="DAE3E3"/>
                </a:solidFill>
                <a:effectLst/>
                <a:highlight>
                  <a:srgbClr val="000000"/>
                </a:highlight>
                <a:latin typeface="Consolas" panose="020B0609020204030204" pitchFamily="49" charset="0"/>
              </a:rPr>
              <a:t>(&amp;support, </a:t>
            </a:r>
            <a:r>
              <a:rPr lang="en-GB" sz="1100" b="0" dirty="0">
                <a:solidFill>
                  <a:srgbClr val="7FCBCD"/>
                </a:solidFill>
                <a:effectLst/>
                <a:highlight>
                  <a:srgbClr val="000000"/>
                </a:highlight>
                <a:latin typeface="Consolas" panose="020B0609020204030204" pitchFamily="49" charset="0"/>
              </a:rPr>
              <a:t>0</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NULL</a:t>
            </a:r>
            <a:r>
              <a:rPr lang="en-GB" sz="1100" b="0" dirty="0">
                <a:solidFill>
                  <a:srgbClr val="DAE3E3"/>
                </a:solidFill>
                <a:effectLst/>
                <a:highlight>
                  <a:srgbClr val="000000"/>
                </a:highlight>
                <a:latin typeface="Consolas" panose="020B0609020204030204" pitchFamily="49" charset="0"/>
              </a:rPr>
              <a:t>, &amp;allocator));</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7F8C8D"/>
                </a:solidFill>
                <a:effectLst/>
                <a:highlight>
                  <a:srgbClr val="000000"/>
                </a:highlight>
                <a:latin typeface="Consolas" panose="020B0609020204030204" pitchFamily="49" charset="0"/>
              </a:rPr>
              <a:t>  // create node</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RCCHECK</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rclc_node_init_default</a:t>
            </a:r>
            <a:r>
              <a:rPr lang="en-GB" sz="1100" b="0" dirty="0">
                <a:solidFill>
                  <a:srgbClr val="DAE3E3"/>
                </a:solidFill>
                <a:effectLst/>
                <a:highlight>
                  <a:srgbClr val="000000"/>
                </a:highlight>
                <a:latin typeface="Consolas" panose="020B0609020204030204" pitchFamily="49" charset="0"/>
              </a:rPr>
              <a:t>(&amp;node, </a:t>
            </a:r>
            <a:r>
              <a:rPr lang="en-GB" sz="1100" b="0" dirty="0">
                <a:solidFill>
                  <a:srgbClr val="7FCBCD"/>
                </a:solidFill>
                <a:effectLst/>
                <a:highlight>
                  <a:srgbClr val="000000"/>
                </a:highlight>
                <a:latin typeface="Consolas" panose="020B0609020204030204" pitchFamily="49" charset="0"/>
              </a:rPr>
              <a:t>"</a:t>
            </a:r>
            <a:r>
              <a:rPr lang="en-GB" sz="1100" b="0" dirty="0" err="1">
                <a:solidFill>
                  <a:srgbClr val="7FCBCD"/>
                </a:solidFill>
                <a:effectLst/>
                <a:highlight>
                  <a:srgbClr val="000000"/>
                </a:highlight>
                <a:latin typeface="Consolas" panose="020B0609020204030204" pitchFamily="49" charset="0"/>
              </a:rPr>
              <a:t>micro_ros_sub_node</a:t>
            </a:r>
            <a:r>
              <a:rPr lang="en-GB" sz="1100" b="0" dirty="0">
                <a:solidFill>
                  <a:srgbClr val="7FCBCD"/>
                </a:solidFill>
                <a:effectLst/>
                <a:highlight>
                  <a:srgbClr val="000000"/>
                </a:highlight>
                <a:latin typeface="Consolas" panose="020B0609020204030204" pitchFamily="49" charset="0"/>
              </a:rPr>
              <a:t>"</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a:t>
            </a:r>
            <a:r>
              <a:rPr lang="en-GB" sz="1100" b="0" dirty="0">
                <a:solidFill>
                  <a:srgbClr val="DAE3E3"/>
                </a:solidFill>
                <a:effectLst/>
                <a:highlight>
                  <a:srgbClr val="000000"/>
                </a:highlight>
                <a:latin typeface="Consolas" panose="020B0609020204030204" pitchFamily="49" charset="0"/>
              </a:rPr>
              <a:t>, &amp;support));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7F8C8D"/>
                </a:solidFill>
                <a:effectLst/>
                <a:highlight>
                  <a:srgbClr val="000000"/>
                </a:highlight>
                <a:latin typeface="Consolas" panose="020B0609020204030204" pitchFamily="49" charset="0"/>
              </a:rPr>
              <a:t>  // create subscriber</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RCCHECK</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rclc_subscription_init_default</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&amp;subscriber,</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&amp;node,</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ROSIDL_GET_MSG_TYPE_SUPPORT</a:t>
            </a:r>
            <a:r>
              <a:rPr lang="en-GB" sz="1100" b="0" dirty="0">
                <a:solidFill>
                  <a:srgbClr val="DAE3E3"/>
                </a:solidFill>
                <a:effectLst/>
                <a:highlight>
                  <a:srgbClr val="000000"/>
                </a:highlight>
                <a:latin typeface="Consolas" panose="020B0609020204030204" pitchFamily="49" charset="0"/>
              </a:rPr>
              <a:t>(std_msgs, </a:t>
            </a:r>
            <a:r>
              <a:rPr lang="en-GB" sz="1100" b="0" dirty="0" err="1">
                <a:solidFill>
                  <a:srgbClr val="DAE3E3"/>
                </a:solidFill>
                <a:effectLst/>
                <a:highlight>
                  <a:srgbClr val="000000"/>
                </a:highlight>
                <a:latin typeface="Consolas" panose="020B0609020204030204" pitchFamily="49" charset="0"/>
              </a:rPr>
              <a:t>msg</a:t>
            </a:r>
            <a:r>
              <a:rPr lang="en-GB" sz="1100" b="0" dirty="0">
                <a:solidFill>
                  <a:srgbClr val="DAE3E3"/>
                </a:solidFill>
                <a:effectLst/>
                <a:highlight>
                  <a:srgbClr val="000000"/>
                </a:highlight>
                <a:latin typeface="Consolas" panose="020B0609020204030204" pitchFamily="49" charset="0"/>
              </a:rPr>
              <a:t>, Float32),</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a:t>
            </a:r>
            <a:r>
              <a:rPr lang="en-GB" sz="1100" b="0" dirty="0" err="1">
                <a:solidFill>
                  <a:srgbClr val="7FCBCD"/>
                </a:solidFill>
                <a:effectLst/>
                <a:highlight>
                  <a:srgbClr val="000000"/>
                </a:highlight>
                <a:latin typeface="Consolas" panose="020B0609020204030204" pitchFamily="49" charset="0"/>
              </a:rPr>
              <a:t>micro_ros_sub</a:t>
            </a:r>
            <a:r>
              <a:rPr lang="en-GB" sz="1100" b="0" dirty="0">
                <a:solidFill>
                  <a:srgbClr val="7FCBCD"/>
                </a:solidFill>
                <a:effectLst/>
                <a:highlight>
                  <a:srgbClr val="000000"/>
                </a:highlight>
                <a:latin typeface="Consolas" panose="020B0609020204030204" pitchFamily="49" charset="0"/>
              </a:rPr>
              <a:t>"</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7F8C8D"/>
                </a:solidFill>
                <a:effectLst/>
                <a:highlight>
                  <a:srgbClr val="000000"/>
                </a:highlight>
                <a:latin typeface="Consolas" panose="020B0609020204030204" pitchFamily="49" charset="0"/>
              </a:rPr>
              <a:t>  // create zero initialised executor (no configured) to avoid memory problems</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executor = </a:t>
            </a:r>
            <a:r>
              <a:rPr lang="en-GB" sz="1100" b="0" dirty="0" err="1">
                <a:solidFill>
                  <a:srgbClr val="F39C12"/>
                </a:solidFill>
                <a:effectLst/>
                <a:highlight>
                  <a:srgbClr val="000000"/>
                </a:highlight>
                <a:latin typeface="Consolas" panose="020B0609020204030204" pitchFamily="49" charset="0"/>
              </a:rPr>
              <a:t>rclc_executor_get_zero_initialized_executor</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7F8C8D"/>
                </a:solidFill>
                <a:effectLst/>
                <a:highlight>
                  <a:srgbClr val="000000"/>
                </a:highlight>
                <a:latin typeface="Consolas" panose="020B0609020204030204" pitchFamily="49" charset="0"/>
              </a:rPr>
              <a:t>  // Initializes the Micro-ROS Executor, which manages tasks and callbacks.</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RCCHECK</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rclc_executor_init</a:t>
            </a:r>
            <a:r>
              <a:rPr lang="en-GB" sz="1100" b="0" dirty="0">
                <a:solidFill>
                  <a:srgbClr val="DAE3E3"/>
                </a:solidFill>
                <a:effectLst/>
                <a:highlight>
                  <a:srgbClr val="000000"/>
                </a:highlight>
                <a:latin typeface="Consolas" panose="020B0609020204030204" pitchFamily="49" charset="0"/>
              </a:rPr>
              <a:t>(&amp;executor, &amp;</a:t>
            </a:r>
            <a:r>
              <a:rPr lang="en-GB" sz="1100" b="0" dirty="0" err="1">
                <a:solidFill>
                  <a:srgbClr val="F39C12"/>
                </a:solidFill>
                <a:effectLst/>
                <a:highlight>
                  <a:srgbClr val="000000"/>
                </a:highlight>
                <a:latin typeface="Consolas" panose="020B0609020204030204" pitchFamily="49" charset="0"/>
              </a:rPr>
              <a:t>support</a:t>
            </a:r>
            <a:r>
              <a:rPr lang="en-GB" sz="1100" b="0" dirty="0" err="1">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context</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1</a:t>
            </a:r>
            <a:r>
              <a:rPr lang="en-GB" sz="1100" b="0" dirty="0">
                <a:solidFill>
                  <a:srgbClr val="DAE3E3"/>
                </a:solidFill>
                <a:effectLst/>
                <a:highlight>
                  <a:srgbClr val="000000"/>
                </a:highlight>
                <a:latin typeface="Consolas" panose="020B0609020204030204" pitchFamily="49" charset="0"/>
              </a:rPr>
              <a:t>, &amp;allocator));</a:t>
            </a:r>
          </a:p>
          <a:p>
            <a:pPr marL="0" indent="0">
              <a:lnSpc>
                <a:spcPct val="100000"/>
              </a:lnSpc>
              <a:spcBef>
                <a:spcPts val="0"/>
              </a:spcBef>
              <a:buNone/>
            </a:pPr>
            <a:r>
              <a:rPr lang="en-GB" sz="1100" b="0" dirty="0">
                <a:solidFill>
                  <a:srgbClr val="7F8C8D"/>
                </a:solidFill>
                <a:effectLst/>
                <a:highlight>
                  <a:srgbClr val="000000"/>
                </a:highlight>
                <a:latin typeface="Consolas" panose="020B0609020204030204" pitchFamily="49" charset="0"/>
              </a:rPr>
              <a:t>  // Register </a:t>
            </a:r>
            <a:r>
              <a:rPr lang="en-GB" sz="1100" b="0" dirty="0" err="1">
                <a:solidFill>
                  <a:srgbClr val="7F8C8D"/>
                </a:solidFill>
                <a:effectLst/>
                <a:highlight>
                  <a:srgbClr val="000000"/>
                </a:highlight>
                <a:latin typeface="Consolas" panose="020B0609020204030204" pitchFamily="49" charset="0"/>
              </a:rPr>
              <a:t>suscription</a:t>
            </a:r>
            <a:r>
              <a:rPr lang="en-GB" sz="1100" b="0" dirty="0">
                <a:solidFill>
                  <a:srgbClr val="7F8C8D"/>
                </a:solidFill>
                <a:effectLst/>
                <a:highlight>
                  <a:srgbClr val="000000"/>
                </a:highlight>
                <a:latin typeface="Consolas" panose="020B0609020204030204" pitchFamily="49" charset="0"/>
              </a:rPr>
              <a:t> with executor</a:t>
            </a:r>
            <a:endParaRPr lang="en-GB" sz="1100" b="0" dirty="0">
              <a:solidFill>
                <a:srgbClr val="DAE3E3"/>
              </a:solidFill>
              <a:effectLst/>
              <a:highlight>
                <a:srgbClr val="000000"/>
              </a:highlight>
              <a:latin typeface="Consolas" panose="020B0609020204030204" pitchFamily="49" charset="0"/>
            </a:endParaRP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F39C12"/>
                </a:solidFill>
                <a:effectLst/>
                <a:highlight>
                  <a:srgbClr val="000000"/>
                </a:highlight>
                <a:latin typeface="Consolas" panose="020B0609020204030204" pitchFamily="49" charset="0"/>
              </a:rPr>
              <a:t>RCCHECK</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rclc_executor_add_subscription</a:t>
            </a:r>
            <a:r>
              <a:rPr lang="en-GB" sz="1100" b="0" dirty="0">
                <a:solidFill>
                  <a:srgbClr val="DAE3E3"/>
                </a:solidFill>
                <a:effectLst/>
                <a:highlight>
                  <a:srgbClr val="000000"/>
                </a:highlight>
                <a:latin typeface="Consolas" panose="020B0609020204030204" pitchFamily="49" charset="0"/>
              </a:rPr>
              <a:t>(&amp;executor, &amp;subscriber, &amp;</a:t>
            </a:r>
            <a:r>
              <a:rPr lang="en-GB" sz="1100" b="0" dirty="0" err="1">
                <a:solidFill>
                  <a:srgbClr val="DAE3E3"/>
                </a:solidFill>
                <a:effectLst/>
                <a:highlight>
                  <a:srgbClr val="000000"/>
                </a:highlight>
                <a:latin typeface="Consolas" panose="020B0609020204030204" pitchFamily="49" charset="0"/>
              </a:rPr>
              <a:t>msg</a:t>
            </a:r>
            <a:r>
              <a:rPr lang="en-GB" sz="1100" b="0" dirty="0">
                <a:solidFill>
                  <a:srgbClr val="DAE3E3"/>
                </a:solidFill>
                <a:effectLst/>
                <a:highlight>
                  <a:srgbClr val="000000"/>
                </a:highlight>
                <a:latin typeface="Consolas" panose="020B0609020204030204" pitchFamily="49" charset="0"/>
              </a:rPr>
              <a:t>, &amp;</a:t>
            </a:r>
            <a:r>
              <a:rPr lang="en-GB" sz="1100" b="0" dirty="0" err="1">
                <a:solidFill>
                  <a:srgbClr val="DAE3E3"/>
                </a:solidFill>
                <a:effectLst/>
                <a:highlight>
                  <a:srgbClr val="000000"/>
                </a:highlight>
                <a:latin typeface="Consolas" panose="020B0609020204030204" pitchFamily="49" charset="0"/>
              </a:rPr>
              <a:t>subscription_callback</a:t>
            </a:r>
            <a:r>
              <a:rPr lang="en-GB" sz="1100" b="0" dirty="0">
                <a:solidFill>
                  <a:srgbClr val="DAE3E3"/>
                </a:solidFill>
                <a:effectLst/>
                <a:highlight>
                  <a:srgbClr val="000000"/>
                </a:highlight>
                <a:latin typeface="Consolas" panose="020B0609020204030204" pitchFamily="49" charset="0"/>
              </a:rPr>
              <a:t>, ON_NEW_DATA));</a:t>
            </a:r>
          </a:p>
          <a:p>
            <a:pPr marL="0" indent="0">
              <a:lnSpc>
                <a:spcPct val="100000"/>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a:solidFill>
                  <a:srgbClr val="C586C0"/>
                </a:solidFill>
                <a:effectLst/>
                <a:highlight>
                  <a:srgbClr val="000000"/>
                </a:highlight>
                <a:latin typeface="Consolas" panose="020B0609020204030204" pitchFamily="49" charset="0"/>
              </a:rPr>
              <a:t>return</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true</a:t>
            </a:r>
            <a:r>
              <a:rPr lang="en-GB" sz="1100" b="0" dirty="0">
                <a:solidFill>
                  <a:srgbClr val="DAE3E3"/>
                </a:solidFill>
                <a:effectLst/>
                <a:highlight>
                  <a:srgbClr val="000000"/>
                </a:highlight>
                <a:latin typeface="Consolas" panose="020B0609020204030204" pitchFamily="49" charset="0"/>
              </a:rPr>
              <a:t>;</a:t>
            </a:r>
          </a:p>
          <a:p>
            <a:pPr marL="0" indent="0">
              <a:lnSpc>
                <a:spcPct val="100000"/>
              </a:lnSpc>
              <a:spcBef>
                <a:spcPts val="0"/>
              </a:spcBef>
              <a:buNone/>
            </a:pPr>
            <a:r>
              <a:rPr lang="en-GB" sz="1100" b="0" dirty="0">
                <a:solidFill>
                  <a:srgbClr val="DAE3E3"/>
                </a:solidFill>
                <a:effectLst/>
                <a:highlight>
                  <a:srgbClr val="000000"/>
                </a:highlight>
                <a:latin typeface="Consolas" panose="020B0609020204030204" pitchFamily="49" charset="0"/>
              </a:rPr>
              <a:t>}</a:t>
            </a:r>
            <a:endParaRPr lang="en-GB" sz="2400" b="0" dirty="0">
              <a:solidFill>
                <a:srgbClr val="DAE3E3"/>
              </a:solidFill>
              <a:effectLst/>
              <a:highlight>
                <a:srgbClr val="000000"/>
              </a:highlight>
              <a:latin typeface="Consolas" panose="020B0609020204030204" pitchFamily="49" charset="0"/>
            </a:endParaRPr>
          </a:p>
        </p:txBody>
      </p:sp>
      <p:sp>
        <p:nvSpPr>
          <p:cNvPr id="3" name="Content Placeholder 2">
            <a:extLst>
              <a:ext uri="{FF2B5EF4-FFF2-40B4-BE49-F238E27FC236}">
                <a16:creationId xmlns:a16="http://schemas.microsoft.com/office/drawing/2014/main" id="{2789F9D4-1FD0-04ED-B0C5-A91CCB4DA3F5}"/>
              </a:ext>
            </a:extLst>
          </p:cNvPr>
          <p:cNvSpPr>
            <a:spLocks noGrp="1"/>
          </p:cNvSpPr>
          <p:nvPr>
            <p:ph sz="half" idx="2"/>
          </p:nvPr>
        </p:nvSpPr>
        <p:spPr>
          <a:xfrm>
            <a:off x="6019801" y="4127499"/>
            <a:ext cx="6172199" cy="2730501"/>
          </a:xfrm>
        </p:spPr>
        <p:txBody>
          <a:bodyPr/>
          <a:lstStyle/>
          <a:p>
            <a:endParaRPr lang="en-GB" dirty="0"/>
          </a:p>
        </p:txBody>
      </p:sp>
      <p:sp>
        <p:nvSpPr>
          <p:cNvPr id="4" name="Title 3">
            <a:extLst>
              <a:ext uri="{FF2B5EF4-FFF2-40B4-BE49-F238E27FC236}">
                <a16:creationId xmlns:a16="http://schemas.microsoft.com/office/drawing/2014/main" id="{097C22C1-0052-7059-D65B-E378FE731082}"/>
              </a:ext>
            </a:extLst>
          </p:cNvPr>
          <p:cNvSpPr>
            <a:spLocks noGrp="1"/>
          </p:cNvSpPr>
          <p:nvPr>
            <p:ph type="title"/>
          </p:nvPr>
        </p:nvSpPr>
        <p:spPr/>
        <p:txBody>
          <a:bodyPr/>
          <a:lstStyle/>
          <a:p>
            <a:r>
              <a:rPr lang="en-GB" dirty="0"/>
              <a:t>Activity 2.2</a:t>
            </a:r>
          </a:p>
        </p:txBody>
      </p:sp>
      <p:sp>
        <p:nvSpPr>
          <p:cNvPr id="5" name="Content Placeholder 1">
            <a:extLst>
              <a:ext uri="{FF2B5EF4-FFF2-40B4-BE49-F238E27FC236}">
                <a16:creationId xmlns:a16="http://schemas.microsoft.com/office/drawing/2014/main" id="{C0C616BA-F123-03F7-843E-933BE5FC1C98}"/>
              </a:ext>
            </a:extLst>
          </p:cNvPr>
          <p:cNvSpPr txBox="1">
            <a:spLocks/>
          </p:cNvSpPr>
          <p:nvPr/>
        </p:nvSpPr>
        <p:spPr>
          <a:xfrm>
            <a:off x="5953125" y="1446302"/>
            <a:ext cx="6238875" cy="5411698"/>
          </a:xfrm>
          <a:prstGeom prst="rect">
            <a:avLst/>
          </a:prstGeom>
          <a:solidFill>
            <a:schemeClr val="tx2">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425"/>
              </a:lnSpc>
              <a:spcBef>
                <a:spcPts val="0"/>
              </a:spcBef>
              <a:buNone/>
            </a:pPr>
            <a:r>
              <a:rPr lang="en-GB" sz="1100" b="0" dirty="0">
                <a:solidFill>
                  <a:srgbClr val="0CA1A6"/>
                </a:solidFill>
                <a:effectLst/>
                <a:highlight>
                  <a:srgbClr val="000000"/>
                </a:highlight>
                <a:latin typeface="Consolas" panose="020B0609020204030204" pitchFamily="49" charset="0"/>
              </a:rPr>
              <a:t>void</a:t>
            </a: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destroy_entities</a:t>
            </a:r>
            <a:r>
              <a:rPr lang="en-GB" sz="1100" b="0" dirty="0">
                <a:solidFill>
                  <a:srgbClr val="DAE3E3"/>
                </a:solidFill>
                <a:effectLst/>
                <a:highlight>
                  <a:srgbClr val="000000"/>
                </a:highlight>
                <a:latin typeface="Consolas" panose="020B0609020204030204" pitchFamily="49" charset="0"/>
              </a:rPr>
              <a:t>()</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0CA1A6"/>
                </a:solidFill>
                <a:effectLst/>
                <a:highlight>
                  <a:srgbClr val="000000"/>
                </a:highlight>
                <a:latin typeface="Consolas" panose="020B0609020204030204" pitchFamily="49" charset="0"/>
              </a:rPr>
              <a:t>rmw_context_t</a:t>
            </a:r>
            <a:r>
              <a:rPr lang="en-GB" sz="1100" b="0" dirty="0">
                <a:solidFill>
                  <a:srgbClr val="DAE3E3"/>
                </a:solidFill>
                <a:effectLst/>
                <a:highlight>
                  <a:srgbClr val="000000"/>
                </a:highlight>
                <a:latin typeface="Consolas" panose="020B0609020204030204" pitchFamily="49" charset="0"/>
              </a:rPr>
              <a:t> * </a:t>
            </a:r>
            <a:r>
              <a:rPr lang="en-GB" sz="1100" b="0" dirty="0" err="1">
                <a:solidFill>
                  <a:srgbClr val="DAE3E3"/>
                </a:solidFill>
                <a:effectLst/>
                <a:highlight>
                  <a:srgbClr val="000000"/>
                </a:highlight>
                <a:latin typeface="Consolas" panose="020B0609020204030204" pitchFamily="49" charset="0"/>
              </a:rPr>
              <a:t>rmw_context</a:t>
            </a:r>
            <a:r>
              <a:rPr lang="en-GB" sz="1100" b="0" dirty="0">
                <a:solidFill>
                  <a:srgbClr val="DAE3E3"/>
                </a:solidFill>
                <a:effectLst/>
                <a:highlight>
                  <a:srgbClr val="000000"/>
                </a:highlight>
                <a:latin typeface="Consolas" panose="020B0609020204030204" pitchFamily="49" charset="0"/>
              </a:rPr>
              <a:t> = </a:t>
            </a:r>
            <a:r>
              <a:rPr lang="en-GB" sz="1100" b="0" dirty="0" err="1">
                <a:solidFill>
                  <a:srgbClr val="F39C12"/>
                </a:solidFill>
                <a:effectLst/>
                <a:highlight>
                  <a:srgbClr val="000000"/>
                </a:highlight>
                <a:latin typeface="Consolas" panose="020B0609020204030204" pitchFamily="49" charset="0"/>
              </a:rPr>
              <a:t>rcl_context_get_rmw_context</a:t>
            </a:r>
            <a:r>
              <a:rPr lang="en-GB" sz="1100" b="0" dirty="0">
                <a:solidFill>
                  <a:srgbClr val="DAE3E3"/>
                </a:solidFill>
                <a:effectLst/>
                <a:highlight>
                  <a:srgbClr val="000000"/>
                </a:highlight>
                <a:latin typeface="Consolas" panose="020B0609020204030204" pitchFamily="49" charset="0"/>
              </a:rPr>
              <a:t>(&amp;</a:t>
            </a:r>
            <a:r>
              <a:rPr lang="en-GB" sz="1100" b="0" dirty="0" err="1">
                <a:solidFill>
                  <a:srgbClr val="F39C12"/>
                </a:solidFill>
                <a:effectLst/>
                <a:highlight>
                  <a:srgbClr val="000000"/>
                </a:highlight>
                <a:latin typeface="Consolas" panose="020B0609020204030204" pitchFamily="49" charset="0"/>
              </a:rPr>
              <a:t>support</a:t>
            </a:r>
            <a:r>
              <a:rPr lang="en-GB" sz="1100" b="0" dirty="0" err="1">
                <a:solidFill>
                  <a:srgbClr val="DAE3E3"/>
                </a:solidFill>
                <a:effectLst/>
                <a:highlight>
                  <a:srgbClr val="000000"/>
                </a:highlight>
                <a:latin typeface="Consolas" panose="020B0609020204030204" pitchFamily="49" charset="0"/>
              </a:rPr>
              <a:t>.</a:t>
            </a:r>
            <a:r>
              <a:rPr lang="en-GB" sz="1100" b="0" dirty="0" err="1">
                <a:solidFill>
                  <a:srgbClr val="F39C12"/>
                </a:solidFill>
                <a:effectLst/>
                <a:highlight>
                  <a:srgbClr val="000000"/>
                </a:highlight>
                <a:latin typeface="Consolas" panose="020B0609020204030204" pitchFamily="49" charset="0"/>
              </a:rPr>
              <a:t>context</a:t>
            </a:r>
            <a:r>
              <a:rPr lang="en-GB" sz="1100" b="0" dirty="0">
                <a:solidFill>
                  <a:srgbClr val="DAE3E3"/>
                </a:solidFill>
                <a:effectLst/>
                <a:highlight>
                  <a:srgbClr val="000000"/>
                </a:highlight>
                <a:latin typeface="Consolas" panose="020B0609020204030204" pitchFamily="49" charset="0"/>
              </a:rPr>
              <a:t>);</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a:solidFill>
                  <a:srgbClr val="0CA1A6"/>
                </a:solidFill>
                <a:effectLst/>
                <a:highlight>
                  <a:srgbClr val="000000"/>
                </a:highlight>
                <a:latin typeface="Consolas" panose="020B0609020204030204" pitchFamily="49" charset="0"/>
              </a:rPr>
              <a:t>void</a:t>
            </a: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rmw_uros_set_context_entity_destroy_session_timeout</a:t>
            </a:r>
            <a:r>
              <a:rPr lang="en-GB" sz="1100" b="0" dirty="0">
                <a:solidFill>
                  <a:srgbClr val="DAE3E3"/>
                </a:solidFill>
                <a:effectLst/>
                <a:highlight>
                  <a:srgbClr val="000000"/>
                </a:highlight>
                <a:latin typeface="Consolas" panose="020B0609020204030204" pitchFamily="49" charset="0"/>
              </a:rPr>
              <a:t>(</a:t>
            </a:r>
            <a:r>
              <a:rPr lang="en-GB" sz="1100" b="0" dirty="0" err="1">
                <a:solidFill>
                  <a:srgbClr val="DAE3E3"/>
                </a:solidFill>
                <a:effectLst/>
                <a:highlight>
                  <a:srgbClr val="000000"/>
                </a:highlight>
                <a:latin typeface="Consolas" panose="020B0609020204030204" pitchFamily="49" charset="0"/>
              </a:rPr>
              <a:t>rmw_context</a:t>
            </a:r>
            <a:r>
              <a:rPr lang="en-GB" sz="1100" b="0" dirty="0">
                <a:solidFill>
                  <a:srgbClr val="DAE3E3"/>
                </a:solidFill>
                <a:effectLst/>
                <a:highlight>
                  <a:srgbClr val="000000"/>
                </a:highlight>
                <a:latin typeface="Consolas" panose="020B0609020204030204" pitchFamily="49" charset="0"/>
              </a:rPr>
              <a:t>, </a:t>
            </a:r>
            <a:r>
              <a:rPr lang="en-GB" sz="1100" b="0" dirty="0">
                <a:solidFill>
                  <a:srgbClr val="7FCBCD"/>
                </a:solidFill>
                <a:effectLst/>
                <a:highlight>
                  <a:srgbClr val="000000"/>
                </a:highlight>
                <a:latin typeface="Consolas" panose="020B0609020204030204" pitchFamily="49" charset="0"/>
              </a:rPr>
              <a:t>0</a:t>
            </a:r>
            <a:r>
              <a:rPr lang="en-GB" sz="1100" b="0" dirty="0">
                <a:solidFill>
                  <a:srgbClr val="DAE3E3"/>
                </a:solidFill>
                <a:effectLst/>
                <a:highlight>
                  <a:srgbClr val="000000"/>
                </a:highlight>
                <a:latin typeface="Consolas" panose="020B0609020204030204" pitchFamily="49" charset="0"/>
              </a:rPr>
              <a:t>);</a:t>
            </a:r>
          </a:p>
          <a:p>
            <a:pPr marL="0" indent="0">
              <a:lnSpc>
                <a:spcPts val="1425"/>
              </a:lnSpc>
              <a:spcBef>
                <a:spcPts val="0"/>
              </a:spcBef>
              <a:buNone/>
            </a:pPr>
            <a:br>
              <a:rPr lang="en-GB" sz="1100" b="0" dirty="0">
                <a:solidFill>
                  <a:srgbClr val="DAE3E3"/>
                </a:solidFill>
                <a:effectLst/>
                <a:highlight>
                  <a:srgbClr val="000000"/>
                </a:highlight>
                <a:latin typeface="Consolas" panose="020B0609020204030204" pitchFamily="49" charset="0"/>
              </a:rPr>
            </a:b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rcl_subscription_fini</a:t>
            </a:r>
            <a:r>
              <a:rPr lang="en-GB" sz="1100" b="0" dirty="0">
                <a:solidFill>
                  <a:srgbClr val="DAE3E3"/>
                </a:solidFill>
                <a:effectLst/>
                <a:highlight>
                  <a:srgbClr val="000000"/>
                </a:highlight>
                <a:latin typeface="Consolas" panose="020B0609020204030204" pitchFamily="49" charset="0"/>
              </a:rPr>
              <a:t>(&amp;subscriber, &amp;node);</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rclc_executor_fini</a:t>
            </a:r>
            <a:r>
              <a:rPr lang="en-GB" sz="1100" b="0" dirty="0">
                <a:solidFill>
                  <a:srgbClr val="DAE3E3"/>
                </a:solidFill>
                <a:effectLst/>
                <a:highlight>
                  <a:srgbClr val="000000"/>
                </a:highlight>
                <a:latin typeface="Consolas" panose="020B0609020204030204" pitchFamily="49" charset="0"/>
              </a:rPr>
              <a:t>(&amp;executor);</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rcl_node_fini</a:t>
            </a:r>
            <a:r>
              <a:rPr lang="en-GB" sz="1100" b="0" dirty="0">
                <a:solidFill>
                  <a:srgbClr val="DAE3E3"/>
                </a:solidFill>
                <a:effectLst/>
                <a:highlight>
                  <a:srgbClr val="000000"/>
                </a:highlight>
                <a:latin typeface="Consolas" panose="020B0609020204030204" pitchFamily="49" charset="0"/>
              </a:rPr>
              <a:t>(&amp;node);</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  </a:t>
            </a:r>
            <a:r>
              <a:rPr lang="en-GB" sz="1100" b="0" dirty="0" err="1">
                <a:solidFill>
                  <a:srgbClr val="F39C12"/>
                </a:solidFill>
                <a:effectLst/>
                <a:highlight>
                  <a:srgbClr val="000000"/>
                </a:highlight>
                <a:latin typeface="Consolas" panose="020B0609020204030204" pitchFamily="49" charset="0"/>
              </a:rPr>
              <a:t>rclc_support_fini</a:t>
            </a:r>
            <a:r>
              <a:rPr lang="en-GB" sz="1100" b="0" dirty="0">
                <a:solidFill>
                  <a:srgbClr val="DAE3E3"/>
                </a:solidFill>
                <a:effectLst/>
                <a:highlight>
                  <a:srgbClr val="000000"/>
                </a:highlight>
                <a:latin typeface="Consolas" panose="020B0609020204030204" pitchFamily="49" charset="0"/>
              </a:rPr>
              <a:t>(&amp;support);</a:t>
            </a:r>
          </a:p>
          <a:p>
            <a:pPr marL="0" indent="0">
              <a:lnSpc>
                <a:spcPts val="1425"/>
              </a:lnSpc>
              <a:spcBef>
                <a:spcPts val="0"/>
              </a:spcBef>
              <a:buNone/>
            </a:pPr>
            <a:r>
              <a:rPr lang="en-GB" sz="1100" b="0" dirty="0">
                <a:solidFill>
                  <a:srgbClr val="DAE3E3"/>
                </a:solidFill>
                <a:effectLst/>
                <a:highlight>
                  <a:srgbClr val="000000"/>
                </a:highlight>
                <a:latin typeface="Consolas" panose="020B0609020204030204" pitchFamily="49" charset="0"/>
              </a:rPr>
              <a:t>}</a:t>
            </a:r>
          </a:p>
        </p:txBody>
      </p:sp>
    </p:spTree>
    <p:extLst>
      <p:ext uri="{BB962C8B-B14F-4D97-AF65-F5344CB8AC3E}">
        <p14:creationId xmlns:p14="http://schemas.microsoft.com/office/powerpoint/2010/main" val="474122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178C8-7E6D-5573-E0AA-831C3F341E0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2578C-AA64-B640-8416-C1E4672B65F1}"/>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lvl="1">
              <a:lnSpc>
                <a:spcPct val="150000"/>
              </a:lnSpc>
            </a:pPr>
            <a:endParaRPr lang="en-GB" sz="1600" dirty="0"/>
          </a:p>
          <a:p>
            <a:pPr lvl="1">
              <a:lnSpc>
                <a:spcPct val="150000"/>
              </a:lnSpc>
            </a:pPr>
            <a:endParaRPr lang="en-GB" sz="1600" dirty="0"/>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F2BAB898-1B86-399A-8B26-F2549D5919F6}"/>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9F82DB35-FDA3-C384-A17E-0F5CEEB106F2}"/>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E2DB8C18-B791-7585-DAAE-041C5003DB47}"/>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8A99E3D2-2240-61DA-BEC2-352DCF99D03A}"/>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2E2A3FE4-B761-6343-8A0D-57DAF1C3842E}"/>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3742492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381F-CFF1-2CF2-6E74-FE9A0452A3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681DFA5-4D09-E734-6CDE-414BDB9A68B7}"/>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B60936B3-49F1-2523-1F39-291E4A15EA32}"/>
              </a:ext>
            </a:extLst>
          </p:cNvPr>
          <p:cNvSpPr>
            <a:spLocks noGrp="1"/>
          </p:cNvSpPr>
          <p:nvPr>
            <p:ph type="title"/>
          </p:nvPr>
        </p:nvSpPr>
        <p:spPr/>
        <p:txBody>
          <a:bodyPr/>
          <a:lstStyle/>
          <a:p>
            <a:r>
              <a:rPr lang="en-GB" dirty="0"/>
              <a:t>Activity</a:t>
            </a:r>
          </a:p>
        </p:txBody>
      </p:sp>
      <p:pic>
        <p:nvPicPr>
          <p:cNvPr id="8" name="Picture 7">
            <a:extLst>
              <a:ext uri="{FF2B5EF4-FFF2-40B4-BE49-F238E27FC236}">
                <a16:creationId xmlns:a16="http://schemas.microsoft.com/office/drawing/2014/main" id="{F66CF2DF-4E5B-2B39-8FD4-8C01B45FC238}"/>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9418B971-F1B0-EE0F-8506-4207C815A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2169642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684F-BF97-9533-BE23-1CF7FDFC06B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E6D2E9-ACBB-B52A-196E-58A9121495D7}"/>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948F8E56-4971-402D-4787-674DA713C436}"/>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EC199DCD-55BC-5C55-8B61-89041E26D60A}"/>
              </a:ext>
            </a:extLst>
          </p:cNvPr>
          <p:cNvSpPr>
            <a:spLocks noGrp="1"/>
          </p:cNvSpPr>
          <p:nvPr>
            <p:ph type="title"/>
          </p:nvPr>
        </p:nvSpPr>
        <p:spPr/>
        <p:txBody>
          <a:bodyPr/>
          <a:lstStyle/>
          <a:p>
            <a:r>
              <a:rPr lang="en-GB" dirty="0"/>
              <a:t>Activity</a:t>
            </a:r>
          </a:p>
        </p:txBody>
      </p:sp>
      <p:pic>
        <p:nvPicPr>
          <p:cNvPr id="5" name="Picture 4">
            <a:extLst>
              <a:ext uri="{FF2B5EF4-FFF2-40B4-BE49-F238E27FC236}">
                <a16:creationId xmlns:a16="http://schemas.microsoft.com/office/drawing/2014/main" id="{35C777A8-8502-FDFC-2DCE-0BD77A92BE96}"/>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269E3123-3D8A-462A-C026-34193F402C53}"/>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2B7ED6F4-BA73-11F6-8BBC-6F9D4833121F}"/>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19499619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FDCDC-0A34-6748-A09D-BA608E4A05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A36E8D-C7E9-B2FC-61F8-2C64950563CC}"/>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7DB8991A-6772-1F4E-559E-ACEE3ED4371C}"/>
              </a:ext>
            </a:extLst>
          </p:cNvPr>
          <p:cNvSpPr>
            <a:spLocks noGrp="1"/>
          </p:cNvSpPr>
          <p:nvPr>
            <p:ph sz="half" idx="2"/>
          </p:nvPr>
        </p:nvSpPr>
        <p:spPr/>
        <p:txBody>
          <a:bodyPr/>
          <a:lstStyle/>
          <a:p>
            <a:pPr>
              <a:lnSpc>
                <a:spcPct val="150000"/>
              </a:lnSpc>
            </a:pPr>
            <a:r>
              <a:rPr lang="en-US" sz="1600" dirty="0"/>
              <a:t>Open another terminal and type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US" sz="1600" dirty="0"/>
              <a:t>Publish to the topic “</a:t>
            </a:r>
            <a:r>
              <a:rPr lang="pt-BR" sz="1600" dirty="0"/>
              <a:t>/micro_ros_sub</a:t>
            </a:r>
            <a:r>
              <a:rPr lang="en-US" sz="1600" dirty="0"/>
              <a:t>” </a:t>
            </a:r>
          </a:p>
          <a:p>
            <a:endParaRPr lang="en-GB" dirty="0"/>
          </a:p>
        </p:txBody>
      </p:sp>
      <p:sp>
        <p:nvSpPr>
          <p:cNvPr id="4" name="Title 3">
            <a:extLst>
              <a:ext uri="{FF2B5EF4-FFF2-40B4-BE49-F238E27FC236}">
                <a16:creationId xmlns:a16="http://schemas.microsoft.com/office/drawing/2014/main" id="{A59381AD-FC67-BDA3-3EEB-5D8B9269934D}"/>
              </a:ext>
            </a:extLst>
          </p:cNvPr>
          <p:cNvSpPr>
            <a:spLocks noGrp="1"/>
          </p:cNvSpPr>
          <p:nvPr>
            <p:ph type="title"/>
          </p:nvPr>
        </p:nvSpPr>
        <p:spPr/>
        <p:txBody>
          <a:bodyPr/>
          <a:lstStyle/>
          <a:p>
            <a:r>
              <a:rPr lang="en-GB" dirty="0"/>
              <a:t>Activity 2.2</a:t>
            </a:r>
          </a:p>
        </p:txBody>
      </p:sp>
      <p:sp>
        <p:nvSpPr>
          <p:cNvPr id="6" name="Rectangle 3">
            <a:extLst>
              <a:ext uri="{FF2B5EF4-FFF2-40B4-BE49-F238E27FC236}">
                <a16:creationId xmlns:a16="http://schemas.microsoft.com/office/drawing/2014/main" id="{13656476-EF1B-9DF9-D086-1604568B416A}"/>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serial --dev /dev/tty***0</a:t>
            </a:r>
            <a:endParaRPr lang="en-US" sz="1100" dirty="0">
              <a:latin typeface="Consolas" panose="020B0609020204030204" pitchFamily="49" charset="0"/>
            </a:endParaRPr>
          </a:p>
        </p:txBody>
      </p:sp>
      <p:sp>
        <p:nvSpPr>
          <p:cNvPr id="11" name="Rectangle 3">
            <a:extLst>
              <a:ext uri="{FF2B5EF4-FFF2-40B4-BE49-F238E27FC236}">
                <a16:creationId xmlns:a16="http://schemas.microsoft.com/office/drawing/2014/main" id="{8A230893-3F6A-DEAE-06BD-193CCD46E636}"/>
              </a:ext>
            </a:extLst>
          </p:cNvPr>
          <p:cNvSpPr>
            <a:spLocks noChangeArrowheads="1"/>
          </p:cNvSpPr>
          <p:nvPr/>
        </p:nvSpPr>
        <p:spPr bwMode="auto">
          <a:xfrm>
            <a:off x="6324600" y="4626813"/>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topic pub /micro_ros_sub std_msgs/msg/Float32 "data: 0.3"</a:t>
            </a:r>
            <a:endParaRPr lang="fr-FR" sz="1100" dirty="0">
              <a:latin typeface="Consolas" panose="020B0609020204030204" pitchFamily="49" charset="0"/>
            </a:endParaRPr>
          </a:p>
        </p:txBody>
      </p:sp>
      <p:pic>
        <p:nvPicPr>
          <p:cNvPr id="5" name="Picture 4">
            <a:extLst>
              <a:ext uri="{FF2B5EF4-FFF2-40B4-BE49-F238E27FC236}">
                <a16:creationId xmlns:a16="http://schemas.microsoft.com/office/drawing/2014/main" id="{881C3EC7-EF42-197F-87EF-048BF44FF578}"/>
              </a:ext>
            </a:extLst>
          </p:cNvPr>
          <p:cNvPicPr>
            <a:picLocks noChangeAspect="1"/>
          </p:cNvPicPr>
          <p:nvPr/>
        </p:nvPicPr>
        <p:blipFill>
          <a:blip r:embed="rId3"/>
          <a:stretch>
            <a:fillRect/>
          </a:stretch>
        </p:blipFill>
        <p:spPr>
          <a:xfrm>
            <a:off x="1499896" y="3589249"/>
            <a:ext cx="3302929" cy="2967037"/>
          </a:xfrm>
          <a:prstGeom prst="rect">
            <a:avLst/>
          </a:prstGeom>
        </p:spPr>
      </p:pic>
      <p:pic>
        <p:nvPicPr>
          <p:cNvPr id="8" name="Picture 7">
            <a:extLst>
              <a:ext uri="{FF2B5EF4-FFF2-40B4-BE49-F238E27FC236}">
                <a16:creationId xmlns:a16="http://schemas.microsoft.com/office/drawing/2014/main" id="{C92FD429-7384-C80A-F211-A882E13F9B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64857" y="2903324"/>
            <a:ext cx="3008026" cy="743054"/>
          </a:xfrm>
          <a:prstGeom prst="rect">
            <a:avLst/>
          </a:prstGeom>
        </p:spPr>
      </p:pic>
      <p:sp>
        <p:nvSpPr>
          <p:cNvPr id="10" name="Rectangle 3">
            <a:extLst>
              <a:ext uri="{FF2B5EF4-FFF2-40B4-BE49-F238E27FC236}">
                <a16:creationId xmlns:a16="http://schemas.microsoft.com/office/drawing/2014/main" id="{1AD1D3B4-66F1-5063-7EB8-7669255C877E}"/>
              </a:ext>
            </a:extLst>
          </p:cNvPr>
          <p:cNvSpPr>
            <a:spLocks noChangeArrowheads="1"/>
          </p:cNvSpPr>
          <p:nvPr/>
        </p:nvSpPr>
        <p:spPr bwMode="auto">
          <a:xfrm>
            <a:off x="6096000" y="2426737"/>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pic>
        <p:nvPicPr>
          <p:cNvPr id="12" name="Picture 11">
            <a:extLst>
              <a:ext uri="{FF2B5EF4-FFF2-40B4-BE49-F238E27FC236}">
                <a16:creationId xmlns:a16="http://schemas.microsoft.com/office/drawing/2014/main" id="{87386809-BB9D-5DD6-6F73-C0FC02AB9258}"/>
              </a:ext>
            </a:extLst>
          </p:cNvPr>
          <p:cNvPicPr>
            <a:picLocks noChangeAspect="1"/>
          </p:cNvPicPr>
          <p:nvPr/>
        </p:nvPicPr>
        <p:blipFill>
          <a:blip r:embed="rId5"/>
          <a:stretch>
            <a:fillRect/>
          </a:stretch>
        </p:blipFill>
        <p:spPr>
          <a:xfrm>
            <a:off x="7041178" y="5089645"/>
            <a:ext cx="3443644" cy="1577535"/>
          </a:xfrm>
          <a:prstGeom prst="rect">
            <a:avLst/>
          </a:prstGeom>
        </p:spPr>
      </p:pic>
    </p:spTree>
    <p:extLst>
      <p:ext uri="{BB962C8B-B14F-4D97-AF65-F5344CB8AC3E}">
        <p14:creationId xmlns:p14="http://schemas.microsoft.com/office/powerpoint/2010/main" val="1642622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02607-1FAB-F2AA-140A-34BFF2612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C378BF-3402-9AF2-0174-81CCB660CDA4}"/>
              </a:ext>
            </a:extLst>
          </p:cNvPr>
          <p:cNvSpPr>
            <a:spLocks noGrp="1"/>
          </p:cNvSpPr>
          <p:nvPr>
            <p:ph type="ctrTitle"/>
          </p:nvPr>
        </p:nvSpPr>
        <p:spPr/>
        <p:txBody>
          <a:bodyPr>
            <a:noAutofit/>
          </a:bodyPr>
          <a:lstStyle/>
          <a:p>
            <a:r>
              <a:rPr lang="en-GB" sz="3200" dirty="0"/>
              <a:t>Micro-ROS Serial Communication</a:t>
            </a:r>
            <a:endParaRPr lang="en-US" sz="3200" dirty="0"/>
          </a:p>
        </p:txBody>
      </p:sp>
      <p:sp>
        <p:nvSpPr>
          <p:cNvPr id="3" name="Subtitle 2">
            <a:extLst>
              <a:ext uri="{FF2B5EF4-FFF2-40B4-BE49-F238E27FC236}">
                <a16:creationId xmlns:a16="http://schemas.microsoft.com/office/drawing/2014/main" id="{0D0BA5FC-A06C-9B76-E0D3-475078DB8B6E}"/>
              </a:ext>
            </a:extLst>
          </p:cNvPr>
          <p:cNvSpPr>
            <a:spLocks noGrp="1"/>
          </p:cNvSpPr>
          <p:nvPr>
            <p:ph type="subTitle" idx="1"/>
          </p:nvPr>
        </p:nvSpPr>
        <p:spPr/>
        <p:txBody>
          <a:bodyPr/>
          <a:lstStyle/>
          <a:p>
            <a:r>
              <a:rPr lang="en-US" dirty="0"/>
              <a:t>Activity 3: Publisher and Subscriber</a:t>
            </a:r>
          </a:p>
        </p:txBody>
      </p:sp>
    </p:spTree>
    <p:extLst>
      <p:ext uri="{BB962C8B-B14F-4D97-AF65-F5344CB8AC3E}">
        <p14:creationId xmlns:p14="http://schemas.microsoft.com/office/powerpoint/2010/main" val="3646407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02701-3673-F57F-90B8-9B97982356C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7128D58-37EE-9003-C2CD-926B8F942994}"/>
              </a:ext>
            </a:extLst>
          </p:cNvPr>
          <p:cNvPicPr>
            <a:picLocks noChangeAspect="1"/>
          </p:cNvPicPr>
          <p:nvPr/>
        </p:nvPicPr>
        <p:blipFill>
          <a:blip r:embed="rId2"/>
          <a:stretch>
            <a:fillRect/>
          </a:stretch>
        </p:blipFill>
        <p:spPr>
          <a:xfrm>
            <a:off x="9722014" y="5510467"/>
            <a:ext cx="1142682" cy="850368"/>
          </a:xfrm>
          <a:prstGeom prst="rect">
            <a:avLst/>
          </a:prstGeom>
        </p:spPr>
      </p:pic>
      <p:sp>
        <p:nvSpPr>
          <p:cNvPr id="2" name="Content Placeholder 1">
            <a:extLst>
              <a:ext uri="{FF2B5EF4-FFF2-40B4-BE49-F238E27FC236}">
                <a16:creationId xmlns:a16="http://schemas.microsoft.com/office/drawing/2014/main" id="{0193CABC-25B9-B8DD-9945-6548A2990DDE}"/>
              </a:ext>
            </a:extLst>
          </p:cNvPr>
          <p:cNvSpPr>
            <a:spLocks noGrp="1"/>
          </p:cNvSpPr>
          <p:nvPr>
            <p:ph sz="half" idx="1"/>
          </p:nvPr>
        </p:nvSpPr>
        <p:spPr>
          <a:xfrm>
            <a:off x="838200" y="1536458"/>
            <a:ext cx="5181600" cy="5136957"/>
          </a:xfrm>
        </p:spPr>
        <p:txBody>
          <a:bodyPr>
            <a:normAutofit fontScale="70000" lnSpcReduction="20000"/>
          </a:bodyPr>
          <a:lstStyle/>
          <a:p>
            <a:pPr>
              <a:lnSpc>
                <a:spcPct val="150000"/>
              </a:lnSpc>
            </a:pPr>
            <a:r>
              <a:rPr lang="en-GB" sz="2000" dirty="0"/>
              <a:t>The following activity is based on the example tutorial found in the provided micro-ROS libraries.</a:t>
            </a:r>
          </a:p>
          <a:p>
            <a:pPr>
              <a:lnSpc>
                <a:spcPct val="150000"/>
              </a:lnSpc>
            </a:pPr>
            <a:r>
              <a:rPr lang="en-GB" sz="2000" dirty="0"/>
              <a:t>This activity requires Arduino IDE to be installed and configured as shown in “MCR2_Micro_ROS_Installation”. </a:t>
            </a:r>
          </a:p>
          <a:p>
            <a:pPr>
              <a:lnSpc>
                <a:spcPct val="150000"/>
              </a:lnSpc>
            </a:pPr>
            <a:r>
              <a:rPr lang="en-GB" sz="2000" dirty="0"/>
              <a:t>Requirements:</a:t>
            </a:r>
          </a:p>
          <a:p>
            <a:pPr lvl="1">
              <a:lnSpc>
                <a:spcPct val="150000"/>
              </a:lnSpc>
            </a:pPr>
            <a:r>
              <a:rPr lang="en-GB" sz="2000" dirty="0"/>
              <a:t>Microcontroller</a:t>
            </a:r>
          </a:p>
          <a:p>
            <a:pPr lvl="1">
              <a:lnSpc>
                <a:spcPct val="150000"/>
              </a:lnSpc>
            </a:pPr>
            <a:r>
              <a:rPr lang="en-GB" sz="2000" dirty="0"/>
              <a:t>Computer</a:t>
            </a:r>
          </a:p>
          <a:p>
            <a:pPr lvl="1">
              <a:lnSpc>
                <a:spcPct val="150000"/>
              </a:lnSpc>
            </a:pPr>
            <a:r>
              <a:rPr lang="en-GB" sz="2000" dirty="0"/>
              <a:t>micro-</a:t>
            </a:r>
            <a:r>
              <a:rPr lang="en-GB" sz="2000" dirty="0" err="1"/>
              <a:t>usb</a:t>
            </a:r>
            <a:r>
              <a:rPr lang="en-GB" sz="2000" dirty="0"/>
              <a:t> to USB cable (Data)</a:t>
            </a:r>
          </a:p>
          <a:p>
            <a:pPr lvl="1">
              <a:lnSpc>
                <a:spcPct val="150000"/>
              </a:lnSpc>
            </a:pPr>
            <a:r>
              <a:rPr lang="en-GB" sz="2000" dirty="0"/>
              <a:t>Breadboard</a:t>
            </a:r>
          </a:p>
          <a:p>
            <a:pPr lvl="1">
              <a:lnSpc>
                <a:spcPct val="150000"/>
              </a:lnSpc>
            </a:pPr>
            <a:r>
              <a:rPr lang="en-GB" sz="2000" dirty="0"/>
              <a:t>LED</a:t>
            </a:r>
          </a:p>
          <a:p>
            <a:pPr lvl="1">
              <a:lnSpc>
                <a:spcPct val="150000"/>
              </a:lnSpc>
            </a:pPr>
            <a:r>
              <a:rPr lang="en-GB" sz="2000" dirty="0"/>
              <a:t>1 x 150 Ohm Resistor</a:t>
            </a:r>
          </a:p>
          <a:p>
            <a:pPr lvl="1">
              <a:lnSpc>
                <a:spcPct val="150000"/>
              </a:lnSpc>
            </a:pPr>
            <a:r>
              <a:rPr lang="en-GB" sz="2000" dirty="0"/>
              <a:t>1x 10kOhm Resistor</a:t>
            </a:r>
          </a:p>
          <a:p>
            <a:pPr lvl="1">
              <a:lnSpc>
                <a:spcPct val="150000"/>
              </a:lnSpc>
            </a:pPr>
            <a:r>
              <a:rPr lang="en-GB" sz="2000" dirty="0"/>
              <a:t>NO Pushbutton</a:t>
            </a:r>
          </a:p>
          <a:p>
            <a:pPr>
              <a:lnSpc>
                <a:spcPct val="150000"/>
              </a:lnSpc>
            </a:pPr>
            <a:endParaRPr lang="en-GB" sz="2000" dirty="0"/>
          </a:p>
          <a:p>
            <a:pPr>
              <a:lnSpc>
                <a:spcPct val="150000"/>
              </a:lnSpc>
            </a:pPr>
            <a:endParaRPr lang="en-GB" sz="2000" dirty="0"/>
          </a:p>
        </p:txBody>
      </p:sp>
      <p:sp>
        <p:nvSpPr>
          <p:cNvPr id="4" name="Title 3">
            <a:extLst>
              <a:ext uri="{FF2B5EF4-FFF2-40B4-BE49-F238E27FC236}">
                <a16:creationId xmlns:a16="http://schemas.microsoft.com/office/drawing/2014/main" id="{F744AC03-B4E1-1C22-2F5D-A6B703491F8C}"/>
              </a:ext>
            </a:extLst>
          </p:cNvPr>
          <p:cNvSpPr>
            <a:spLocks noGrp="1"/>
          </p:cNvSpPr>
          <p:nvPr>
            <p:ph type="title"/>
          </p:nvPr>
        </p:nvSpPr>
        <p:spPr/>
        <p:txBody>
          <a:bodyPr/>
          <a:lstStyle/>
          <a:p>
            <a:r>
              <a:rPr lang="en-US" dirty="0">
                <a:latin typeface="Nexa-Bold" panose="01000000000000000000" pitchFamily="2" charset="0"/>
              </a:rPr>
              <a:t>Requirements</a:t>
            </a:r>
            <a:endParaRPr lang="en-GB" dirty="0"/>
          </a:p>
        </p:txBody>
      </p:sp>
      <p:grpSp>
        <p:nvGrpSpPr>
          <p:cNvPr id="10" name="Group 9">
            <a:extLst>
              <a:ext uri="{FF2B5EF4-FFF2-40B4-BE49-F238E27FC236}">
                <a16:creationId xmlns:a16="http://schemas.microsoft.com/office/drawing/2014/main" id="{AA621AE8-FA45-D12A-66FE-2DDC60C139D7}"/>
              </a:ext>
            </a:extLst>
          </p:cNvPr>
          <p:cNvGrpSpPr/>
          <p:nvPr/>
        </p:nvGrpSpPr>
        <p:grpSpPr>
          <a:xfrm>
            <a:off x="5565036" y="4093088"/>
            <a:ext cx="1995961" cy="1995961"/>
            <a:chOff x="6374432" y="4472992"/>
            <a:chExt cx="1995961" cy="1995961"/>
          </a:xfrm>
        </p:grpSpPr>
        <p:pic>
          <p:nvPicPr>
            <p:cNvPr id="11" name="Graphic 10" descr="Computer outline">
              <a:extLst>
                <a:ext uri="{FF2B5EF4-FFF2-40B4-BE49-F238E27FC236}">
                  <a16:creationId xmlns:a16="http://schemas.microsoft.com/office/drawing/2014/main" id="{648BA560-63A5-F367-63CE-BDE5676FBF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432" y="4472992"/>
              <a:ext cx="1995961" cy="1995961"/>
            </a:xfrm>
            <a:prstGeom prst="rect">
              <a:avLst/>
            </a:prstGeom>
          </p:spPr>
        </p:pic>
        <p:sp>
          <p:nvSpPr>
            <p:cNvPr id="15" name="TextBox 14">
              <a:extLst>
                <a:ext uri="{FF2B5EF4-FFF2-40B4-BE49-F238E27FC236}">
                  <a16:creationId xmlns:a16="http://schemas.microsoft.com/office/drawing/2014/main" id="{A9CD8A79-D340-8A0C-BE37-025EC9329E18}"/>
                </a:ext>
              </a:extLst>
            </p:cNvPr>
            <p:cNvSpPr txBox="1"/>
            <p:nvPr/>
          </p:nvSpPr>
          <p:spPr>
            <a:xfrm>
              <a:off x="6486409" y="6014308"/>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Computer</a:t>
              </a:r>
              <a:endParaRPr lang="en-GB" dirty="0">
                <a:solidFill>
                  <a:schemeClr val="bg2">
                    <a:lumMod val="50000"/>
                  </a:schemeClr>
                </a:solidFill>
              </a:endParaRPr>
            </a:p>
          </p:txBody>
        </p:sp>
        <p:pic>
          <p:nvPicPr>
            <p:cNvPr id="4098" name="Picture 2" descr="Simple Arduino PNG Transparent Background, Free Download #17572 -  FreeIconsPNG">
              <a:extLst>
                <a:ext uri="{FF2B5EF4-FFF2-40B4-BE49-F238E27FC236}">
                  <a16:creationId xmlns:a16="http://schemas.microsoft.com/office/drawing/2014/main" id="{BA315281-4640-442B-087D-E3DD014D1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734" y="5022435"/>
              <a:ext cx="940169" cy="6790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68CEC115-D059-7468-2E2F-262276571AC2}"/>
              </a:ext>
            </a:extLst>
          </p:cNvPr>
          <p:cNvGrpSpPr/>
          <p:nvPr/>
        </p:nvGrpSpPr>
        <p:grpSpPr>
          <a:xfrm>
            <a:off x="9658635" y="1529123"/>
            <a:ext cx="1772005" cy="2186020"/>
            <a:chOff x="6374432" y="1547159"/>
            <a:chExt cx="1772005" cy="2186020"/>
          </a:xfrm>
        </p:grpSpPr>
        <p:pic>
          <p:nvPicPr>
            <p:cNvPr id="5122" name="Picture 2" descr="ESP32-DevKitC-32E Espressif Systems | Mouser México">
              <a:extLst>
                <a:ext uri="{FF2B5EF4-FFF2-40B4-BE49-F238E27FC236}">
                  <a16:creationId xmlns:a16="http://schemas.microsoft.com/office/drawing/2014/main" id="{5D90AE30-E7E1-3427-6393-A5EE52A895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235" y="1547159"/>
              <a:ext cx="914400" cy="1816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BEA552-29AF-94A5-D911-980D3DB686C6}"/>
                </a:ext>
              </a:extLst>
            </p:cNvPr>
            <p:cNvSpPr txBox="1"/>
            <p:nvPr/>
          </p:nvSpPr>
          <p:spPr>
            <a:xfrm>
              <a:off x="6374432" y="3363847"/>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ESP32 board</a:t>
              </a:r>
              <a:endParaRPr lang="en-GB" dirty="0">
                <a:solidFill>
                  <a:schemeClr val="bg2">
                    <a:lumMod val="50000"/>
                  </a:schemeClr>
                </a:solidFill>
              </a:endParaRPr>
            </a:p>
          </p:txBody>
        </p:sp>
      </p:grpSp>
      <p:pic>
        <p:nvPicPr>
          <p:cNvPr id="5" name="Content Placeholder 5" descr="A green circuit board with black and gold pins&#10;&#10;Description automatically generated">
            <a:extLst>
              <a:ext uri="{FF2B5EF4-FFF2-40B4-BE49-F238E27FC236}">
                <a16:creationId xmlns:a16="http://schemas.microsoft.com/office/drawing/2014/main" id="{805B7CDD-B822-BF8E-8D4A-0B2738ED96B8}"/>
              </a:ext>
            </a:extLst>
          </p:cNvPr>
          <p:cNvPicPr>
            <a:picLocks noGrp="1" noChangeAspect="1"/>
          </p:cNvPicPr>
          <p:nvPr>
            <p:ph sz="half" idx="2"/>
          </p:nvPr>
        </p:nvPicPr>
        <p:blipFill>
          <a:blip r:embed="rId7">
            <a:extLst>
              <a:ext uri="{BEBA8EAE-BF5A-486C-A8C5-ECC9F3942E4B}">
                <a14:imgProps xmlns:a14="http://schemas.microsoft.com/office/drawing/2010/main">
                  <a14:imgLayer r:embed="rId8">
                    <a14:imgEffect>
                      <a14:backgroundRemoval t="10000" b="90000" l="10000" r="90000">
                        <a14:foregroundMark x1="39550" y1="51504" x2="40900" y2="53982"/>
                      </a14:backgroundRemoval>
                    </a14:imgEffect>
                  </a14:imgLayer>
                </a14:imgProps>
              </a:ext>
              <a:ext uri="{28A0092B-C50C-407E-A947-70E740481C1C}">
                <a14:useLocalDpi xmlns:a14="http://schemas.microsoft.com/office/drawing/2010/main" val="0"/>
              </a:ext>
            </a:extLst>
          </a:blip>
          <a:stretch>
            <a:fillRect/>
          </a:stretch>
        </p:blipFill>
        <p:spPr>
          <a:xfrm>
            <a:off x="5866318" y="1512762"/>
            <a:ext cx="3532672" cy="1995960"/>
          </a:xfrm>
        </p:spPr>
      </p:pic>
      <p:sp>
        <p:nvSpPr>
          <p:cNvPr id="6" name="TextBox 5">
            <a:extLst>
              <a:ext uri="{FF2B5EF4-FFF2-40B4-BE49-F238E27FC236}">
                <a16:creationId xmlns:a16="http://schemas.microsoft.com/office/drawing/2014/main" id="{C51B7F3F-A0C3-FED5-BD6A-1CA6CCDE33A9}"/>
              </a:ext>
            </a:extLst>
          </p:cNvPr>
          <p:cNvSpPr txBox="1"/>
          <p:nvPr/>
        </p:nvSpPr>
        <p:spPr>
          <a:xfrm>
            <a:off x="6746651" y="3329450"/>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Hackerboard</a:t>
            </a:r>
            <a:endParaRPr lang="en-GB" dirty="0">
              <a:solidFill>
                <a:schemeClr val="bg2">
                  <a:lumMod val="50000"/>
                </a:schemeClr>
              </a:solidFill>
            </a:endParaRPr>
          </a:p>
        </p:txBody>
      </p:sp>
      <p:sp>
        <p:nvSpPr>
          <p:cNvPr id="7" name="TextBox 6">
            <a:extLst>
              <a:ext uri="{FF2B5EF4-FFF2-40B4-BE49-F238E27FC236}">
                <a16:creationId xmlns:a16="http://schemas.microsoft.com/office/drawing/2014/main" id="{7A601F38-892C-9599-5DBC-AE79D44DB31E}"/>
              </a:ext>
            </a:extLst>
          </p:cNvPr>
          <p:cNvSpPr txBox="1"/>
          <p:nvPr/>
        </p:nvSpPr>
        <p:spPr>
          <a:xfrm>
            <a:off x="8958370" y="2252801"/>
            <a:ext cx="609778"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Or</a:t>
            </a:r>
            <a:endParaRPr lang="en-GB" dirty="0">
              <a:solidFill>
                <a:schemeClr val="bg2">
                  <a:lumMod val="50000"/>
                </a:schemeClr>
              </a:solidFill>
            </a:endParaRPr>
          </a:p>
        </p:txBody>
      </p:sp>
      <p:pic>
        <p:nvPicPr>
          <p:cNvPr id="12" name="Picture 6" descr="Premium breadboard 830 holes">
            <a:extLst>
              <a:ext uri="{FF2B5EF4-FFF2-40B4-BE49-F238E27FC236}">
                <a16:creationId xmlns:a16="http://schemas.microsoft.com/office/drawing/2014/main" id="{89661F4E-6B59-0B93-30D3-C8B3AE34A7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2704" y="3928501"/>
            <a:ext cx="1913488" cy="14351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86D0BE-D99A-12D5-6501-288FADF25A02}"/>
              </a:ext>
            </a:extLst>
          </p:cNvPr>
          <p:cNvSpPr txBox="1"/>
          <p:nvPr/>
        </p:nvSpPr>
        <p:spPr>
          <a:xfrm>
            <a:off x="8022163" y="4986444"/>
            <a:ext cx="2274570" cy="369332"/>
          </a:xfrm>
          <a:prstGeom prst="rect">
            <a:avLst/>
          </a:prstGeom>
          <a:noFill/>
        </p:spPr>
        <p:txBody>
          <a:bodyPr wrap="square">
            <a:spAutoFit/>
          </a:bodyPr>
          <a:lstStyle/>
          <a:p>
            <a:pPr lvl="0" algn="ctr"/>
            <a:r>
              <a:rPr lang="en-US" dirty="0">
                <a:solidFill>
                  <a:schemeClr val="bg2">
                    <a:lumMod val="50000"/>
                  </a:schemeClr>
                </a:solidFill>
                <a:latin typeface="Nexa-Bold" panose="01000000000000000000" pitchFamily="2" charset="0"/>
              </a:rPr>
              <a:t>Breadboard</a:t>
            </a:r>
            <a:endParaRPr lang="en-GB" dirty="0">
              <a:solidFill>
                <a:schemeClr val="bg2">
                  <a:lumMod val="50000"/>
                </a:schemeClr>
              </a:solidFill>
              <a:latin typeface="Nexa-Bold" panose="01000000000000000000" pitchFamily="2"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1573D6F-3867-17DD-4804-34A4D92B1337}"/>
                  </a:ext>
                </a:extLst>
              </p:cNvPr>
              <p:cNvSpPr txBox="1"/>
              <p:nvPr/>
            </p:nvSpPr>
            <p:spPr>
              <a:xfrm>
                <a:off x="9156070" y="6277149"/>
                <a:ext cx="2274570" cy="646331"/>
              </a:xfrm>
              <a:prstGeom prst="rect">
                <a:avLst/>
              </a:prstGeom>
              <a:noFill/>
            </p:spPr>
            <p:txBody>
              <a:bodyPr wrap="square">
                <a:spAutoFit/>
              </a:bodyPr>
              <a:lstStyle/>
              <a:p>
                <a:pPr algn="ctr"/>
                <a:r>
                  <a:rPr lang="en-US" dirty="0">
                    <a:solidFill>
                      <a:schemeClr val="bg2">
                        <a:lumMod val="50000"/>
                      </a:schemeClr>
                    </a:solidFill>
                    <a:latin typeface="Nexa-Bold" panose="01000000000000000000" pitchFamily="2" charset="0"/>
                  </a:rPr>
                  <a:t> </a:t>
                </a:r>
                <a14:m>
                  <m:oMath xmlns:m="http://schemas.openxmlformats.org/officeDocument/2006/math">
                    <m:r>
                      <a:rPr lang="en-GB">
                        <a:solidFill>
                          <a:schemeClr val="bg2">
                            <a:lumMod val="50000"/>
                          </a:schemeClr>
                        </a:solidFill>
                        <a:latin typeface="Cambria Math" panose="02040503050406030204" pitchFamily="18" charset="0"/>
                      </a:rPr>
                      <m:t>10</m:t>
                    </m:r>
                    <m:r>
                      <m:rPr>
                        <m:sty m:val="p"/>
                      </m:rPr>
                      <a:rPr lang="en-GB" b="0" i="0" smtClean="0">
                        <a:solidFill>
                          <a:schemeClr val="bg2">
                            <a:lumMod val="50000"/>
                          </a:schemeClr>
                        </a:solidFill>
                        <a:latin typeface="Cambria Math" panose="02040503050406030204" pitchFamily="18" charset="0"/>
                      </a:rPr>
                      <m:t>k</m:t>
                    </m:r>
                    <m:r>
                      <m:rPr>
                        <m:sty m:val="p"/>
                      </m:rPr>
                      <a:rPr lang="en-GB">
                        <a:solidFill>
                          <a:schemeClr val="bg2">
                            <a:lumMod val="50000"/>
                          </a:schemeClr>
                        </a:solidFill>
                        <a:latin typeface="Cambria Math" panose="02040503050406030204" pitchFamily="18" charset="0"/>
                      </a:rPr>
                      <m:t>Ω</m:t>
                    </m:r>
                    <m:r>
                      <a:rPr lang="en-GB" i="1">
                        <a:solidFill>
                          <a:schemeClr val="bg2">
                            <a:lumMod val="50000"/>
                          </a:schemeClr>
                        </a:solidFill>
                        <a:latin typeface="Cambria Math" panose="02040503050406030204" pitchFamily="18" charset="0"/>
                      </a:rPr>
                      <m:t> </m:t>
                    </m:r>
                    <m:r>
                      <a:rPr lang="en-GB" b="0" i="0" smtClean="0">
                        <a:solidFill>
                          <a:schemeClr val="bg2">
                            <a:lumMod val="50000"/>
                          </a:schemeClr>
                        </a:solidFill>
                        <a:latin typeface="Cambria Math" panose="02040503050406030204" pitchFamily="18" charset="0"/>
                      </a:rPr>
                      <m:t>, </m:t>
                    </m:r>
                    <m:r>
                      <a:rPr lang="en-GB" b="0" i="0" smtClean="0">
                        <a:solidFill>
                          <a:schemeClr val="bg2">
                            <a:lumMod val="50000"/>
                          </a:schemeClr>
                        </a:solidFill>
                        <a:latin typeface="Cambria Math" panose="02040503050406030204" pitchFamily="18" charset="0"/>
                      </a:rPr>
                      <m:t>150</m:t>
                    </m:r>
                    <m:r>
                      <m:rPr>
                        <m:sty m:val="p"/>
                      </m:rPr>
                      <a:rPr lang="en-GB">
                        <a:solidFill>
                          <a:schemeClr val="bg2">
                            <a:lumMod val="50000"/>
                          </a:schemeClr>
                        </a:solidFill>
                        <a:latin typeface="Cambria Math" panose="02040503050406030204" pitchFamily="18" charset="0"/>
                      </a:rPr>
                      <m:t>Ω</m:t>
                    </m:r>
                  </m:oMath>
                </a14:m>
                <a:r>
                  <a:rPr lang="en-US" dirty="0">
                    <a:solidFill>
                      <a:schemeClr val="bg2">
                        <a:lumMod val="50000"/>
                      </a:schemeClr>
                    </a:solidFill>
                    <a:latin typeface="Nexa-Bold" panose="01000000000000000000" pitchFamily="2" charset="0"/>
                  </a:rPr>
                  <a:t> Resistor</a:t>
                </a:r>
                <a:endParaRPr lang="en-GB" dirty="0">
                  <a:solidFill>
                    <a:schemeClr val="bg2">
                      <a:lumMod val="50000"/>
                    </a:schemeClr>
                  </a:solidFill>
                  <a:latin typeface="Nexa-Bold" panose="01000000000000000000" pitchFamily="2" charset="0"/>
                </a:endParaRPr>
              </a:p>
            </p:txBody>
          </p:sp>
        </mc:Choice>
        <mc:Fallback>
          <p:sp>
            <p:nvSpPr>
              <p:cNvPr id="17" name="TextBox 16">
                <a:extLst>
                  <a:ext uri="{FF2B5EF4-FFF2-40B4-BE49-F238E27FC236}">
                    <a16:creationId xmlns:a16="http://schemas.microsoft.com/office/drawing/2014/main" id="{A1573D6F-3867-17DD-4804-34A4D92B1337}"/>
                  </a:ext>
                </a:extLst>
              </p:cNvPr>
              <p:cNvSpPr txBox="1">
                <a:spLocks noRot="1" noChangeAspect="1" noMove="1" noResize="1" noEditPoints="1" noAdjustHandles="1" noChangeArrowheads="1" noChangeShapeType="1" noTextEdit="1"/>
              </p:cNvSpPr>
              <p:nvPr/>
            </p:nvSpPr>
            <p:spPr>
              <a:xfrm>
                <a:off x="9156070" y="6277149"/>
                <a:ext cx="2274570" cy="646331"/>
              </a:xfrm>
              <a:prstGeom prst="rect">
                <a:avLst/>
              </a:prstGeom>
              <a:blipFill>
                <a:blip r:embed="rId10"/>
                <a:stretch>
                  <a:fillRect b="-14151"/>
                </a:stretch>
              </a:blipFill>
            </p:spPr>
            <p:txBody>
              <a:bodyPr/>
              <a:lstStyle/>
              <a:p>
                <a:r>
                  <a:rPr lang="en-GB">
                    <a:noFill/>
                  </a:rPr>
                  <a:t> </a:t>
                </a:r>
              </a:p>
            </p:txBody>
          </p:sp>
        </mc:Fallback>
      </mc:AlternateContent>
      <p:pic>
        <p:nvPicPr>
          <p:cNvPr id="18" name="Picture 2" descr="LED Rouge, Traversant, 5 mm (T-1 3/4), 3 V">
            <a:extLst>
              <a:ext uri="{FF2B5EF4-FFF2-40B4-BE49-F238E27FC236}">
                <a16:creationId xmlns:a16="http://schemas.microsoft.com/office/drawing/2014/main" id="{95ECA3E0-B280-6A63-8EC9-F33B2533A7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14900" y="4287177"/>
            <a:ext cx="1249708" cy="702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59076F-1BCE-51F5-4010-E0C9C958EAB3}"/>
              </a:ext>
            </a:extLst>
          </p:cNvPr>
          <p:cNvSpPr txBox="1"/>
          <p:nvPr/>
        </p:nvSpPr>
        <p:spPr>
          <a:xfrm>
            <a:off x="10002469" y="4992530"/>
            <a:ext cx="2274570" cy="369332"/>
          </a:xfrm>
          <a:prstGeom prst="rect">
            <a:avLst/>
          </a:prstGeom>
          <a:noFill/>
        </p:spPr>
        <p:txBody>
          <a:bodyPr wrap="square">
            <a:spAutoFit/>
          </a:bodyPr>
          <a:lstStyle/>
          <a:p>
            <a:pPr algn="ctr"/>
            <a:r>
              <a:rPr lang="en-GB" dirty="0">
                <a:solidFill>
                  <a:schemeClr val="bg2">
                    <a:lumMod val="50000"/>
                  </a:schemeClr>
                </a:solidFill>
                <a:latin typeface="Nexa-Bold" panose="01000000000000000000" pitchFamily="2" charset="0"/>
              </a:rPr>
              <a:t>LED</a:t>
            </a:r>
          </a:p>
        </p:txBody>
      </p:sp>
      <p:pic>
        <p:nvPicPr>
          <p:cNvPr id="9" name="Content Placeholder 5" descr="A group of electronic components&#10;&#10;Description automatically generated">
            <a:extLst>
              <a:ext uri="{FF2B5EF4-FFF2-40B4-BE49-F238E27FC236}">
                <a16:creationId xmlns:a16="http://schemas.microsoft.com/office/drawing/2014/main" id="{E319088B-59E2-4699-8328-9290A32EC32C}"/>
              </a:ext>
            </a:extLst>
          </p:cNvPr>
          <p:cNvPicPr>
            <a:picLocks noChangeAspect="1"/>
          </p:cNvPicPr>
          <p:nvPr/>
        </p:nvPicPr>
        <p:blipFill>
          <a:blip r:embed="rId12">
            <a:extLst>
              <a:ext uri="{28A0092B-C50C-407E-A947-70E740481C1C}">
                <a14:useLocalDpi xmlns:a14="http://schemas.microsoft.com/office/drawing/2010/main" val="0"/>
              </a:ext>
            </a:extLst>
          </a:blip>
          <a:srcRect l="42449" t="7508" r="41651" b="49366"/>
          <a:stretch/>
        </p:blipFill>
        <p:spPr>
          <a:xfrm>
            <a:off x="8022163" y="5402582"/>
            <a:ext cx="899882" cy="1372934"/>
          </a:xfrm>
          <a:prstGeom prst="rect">
            <a:avLst/>
          </a:prstGeom>
        </p:spPr>
      </p:pic>
    </p:spTree>
    <p:extLst>
      <p:ext uri="{BB962C8B-B14F-4D97-AF65-F5344CB8AC3E}">
        <p14:creationId xmlns:p14="http://schemas.microsoft.com/office/powerpoint/2010/main" val="851314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7FB-8061-219B-0965-B8DBC745B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8C951-2CD6-7548-981A-35AD6E09DADF}"/>
              </a:ext>
            </a:extLst>
          </p:cNvPr>
          <p:cNvSpPr>
            <a:spLocks noGrp="1"/>
          </p:cNvSpPr>
          <p:nvPr>
            <p:ph type="title"/>
          </p:nvPr>
        </p:nvSpPr>
        <p:spPr/>
        <p:txBody>
          <a:bodyPr/>
          <a:lstStyle/>
          <a:p>
            <a:r>
              <a:rPr lang="en-GB" dirty="0"/>
              <a:t>Hackerboard Pinout</a:t>
            </a:r>
          </a:p>
        </p:txBody>
      </p:sp>
      <p:pic>
        <p:nvPicPr>
          <p:cNvPr id="4" name="Picture 3" descr="A computer circuit board with many colored wires&#10;&#10;Description automatically generated">
            <a:extLst>
              <a:ext uri="{FF2B5EF4-FFF2-40B4-BE49-F238E27FC236}">
                <a16:creationId xmlns:a16="http://schemas.microsoft.com/office/drawing/2014/main" id="{9EB9F2A0-9122-A0ED-CDDB-B4249131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37" y="1371600"/>
            <a:ext cx="7786314" cy="5219700"/>
          </a:xfrm>
          <a:prstGeom prst="rect">
            <a:avLst/>
          </a:prstGeom>
        </p:spPr>
      </p:pic>
    </p:spTree>
    <p:extLst>
      <p:ext uri="{BB962C8B-B14F-4D97-AF65-F5344CB8AC3E}">
        <p14:creationId xmlns:p14="http://schemas.microsoft.com/office/powerpoint/2010/main" val="1725246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094F-B1BC-74A1-2CC3-A13AEDFC66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C05144-8163-4D6E-C5F1-2BCA10ED22AE}"/>
              </a:ext>
            </a:extLst>
          </p:cNvPr>
          <p:cNvSpPr>
            <a:spLocks noGrp="1"/>
          </p:cNvSpPr>
          <p:nvPr>
            <p:ph type="title"/>
          </p:nvPr>
        </p:nvSpPr>
        <p:spPr/>
        <p:txBody>
          <a:bodyPr/>
          <a:lstStyle/>
          <a:p>
            <a:r>
              <a:rPr lang="en-US" dirty="0"/>
              <a:t>ESP32 Pinout</a:t>
            </a:r>
          </a:p>
        </p:txBody>
      </p:sp>
      <p:pic>
        <p:nvPicPr>
          <p:cNvPr id="6146" name="Picture 2" descr="ESP32 Wroom pinout uPesy">
            <a:extLst>
              <a:ext uri="{FF2B5EF4-FFF2-40B4-BE49-F238E27FC236}">
                <a16:creationId xmlns:a16="http://schemas.microsoft.com/office/drawing/2014/main" id="{60A6B53E-F9DF-5480-F6AA-2FA1E6B9E78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98719" y="1720850"/>
            <a:ext cx="89217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17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698A7-F156-6B46-89E2-254D6DD11CD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955C515-2E80-C731-3DEE-6A95A966915C}"/>
              </a:ext>
            </a:extLst>
          </p:cNvPr>
          <p:cNvPicPr>
            <a:picLocks noChangeAspect="1"/>
          </p:cNvPicPr>
          <p:nvPr/>
        </p:nvPicPr>
        <p:blipFill>
          <a:blip r:embed="rId3"/>
          <a:stretch>
            <a:fillRect/>
          </a:stretch>
        </p:blipFill>
        <p:spPr>
          <a:xfrm>
            <a:off x="615284" y="1878853"/>
            <a:ext cx="5801535" cy="3715268"/>
          </a:xfrm>
          <a:prstGeom prst="rect">
            <a:avLst/>
          </a:prstGeom>
        </p:spPr>
      </p:pic>
      <p:pic>
        <p:nvPicPr>
          <p:cNvPr id="5" name="Picture 4">
            <a:extLst>
              <a:ext uri="{FF2B5EF4-FFF2-40B4-BE49-F238E27FC236}">
                <a16:creationId xmlns:a16="http://schemas.microsoft.com/office/drawing/2014/main" id="{762438D5-4E02-9A51-D51A-5FC07FEDEE8C}"/>
              </a:ext>
            </a:extLst>
          </p:cNvPr>
          <p:cNvPicPr>
            <a:picLocks noChangeAspect="1"/>
          </p:cNvPicPr>
          <p:nvPr/>
        </p:nvPicPr>
        <p:blipFill rotWithShape="1">
          <a:blip r:embed="rId4"/>
          <a:srcRect l="6550" r="9318"/>
          <a:stretch/>
        </p:blipFill>
        <p:spPr>
          <a:xfrm rot="10800000">
            <a:off x="7304582" y="1241272"/>
            <a:ext cx="4593802" cy="4375456"/>
          </a:xfrm>
          <a:prstGeom prst="rect">
            <a:avLst/>
          </a:prstGeom>
        </p:spPr>
      </p:pic>
      <p:sp>
        <p:nvSpPr>
          <p:cNvPr id="7" name="Title 6">
            <a:extLst>
              <a:ext uri="{FF2B5EF4-FFF2-40B4-BE49-F238E27FC236}">
                <a16:creationId xmlns:a16="http://schemas.microsoft.com/office/drawing/2014/main" id="{5F6B8842-DAFA-F7FC-2BE3-5B185F62215D}"/>
              </a:ext>
            </a:extLst>
          </p:cNvPr>
          <p:cNvSpPr>
            <a:spLocks noGrp="1"/>
          </p:cNvSpPr>
          <p:nvPr>
            <p:ph type="title"/>
          </p:nvPr>
        </p:nvSpPr>
        <p:spPr/>
        <p:txBody>
          <a:bodyPr/>
          <a:lstStyle/>
          <a:p>
            <a:r>
              <a:rPr lang="en-GB" dirty="0"/>
              <a:t>Connections</a:t>
            </a:r>
          </a:p>
        </p:txBody>
      </p:sp>
      <p:cxnSp>
        <p:nvCxnSpPr>
          <p:cNvPr id="9" name="Straight Connector 8">
            <a:extLst>
              <a:ext uri="{FF2B5EF4-FFF2-40B4-BE49-F238E27FC236}">
                <a16:creationId xmlns:a16="http://schemas.microsoft.com/office/drawing/2014/main" id="{D9D0B80A-6A7D-FCC7-A960-05E6353CB15E}"/>
              </a:ext>
            </a:extLst>
          </p:cNvPr>
          <p:cNvCxnSpPr>
            <a:cxnSpLocks/>
            <a:stCxn id="16" idx="6"/>
            <a:endCxn id="15" idx="6"/>
          </p:cNvCxnSpPr>
          <p:nvPr/>
        </p:nvCxnSpPr>
        <p:spPr>
          <a:xfrm flipH="1" flipV="1">
            <a:off x="5648838" y="4403056"/>
            <a:ext cx="5253489" cy="897251"/>
          </a:xfrm>
          <a:prstGeom prst="line">
            <a:avLst/>
          </a:prstGeom>
          <a:ln w="57150">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88BDB9-6C1F-135D-BFC4-5C1B43EB6A50}"/>
              </a:ext>
            </a:extLst>
          </p:cNvPr>
          <p:cNvCxnSpPr>
            <a:cxnSpLocks/>
          </p:cNvCxnSpPr>
          <p:nvPr/>
        </p:nvCxnSpPr>
        <p:spPr>
          <a:xfrm flipH="1" flipV="1">
            <a:off x="6096000" y="5267617"/>
            <a:ext cx="1931647" cy="203543"/>
          </a:xfrm>
          <a:prstGeom prst="line">
            <a:avLst/>
          </a:prstGeom>
          <a:ln w="57150"/>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2E10FD05-149C-E47D-E2AC-23F68E087742}"/>
              </a:ext>
            </a:extLst>
          </p:cNvPr>
          <p:cNvSpPr/>
          <p:nvPr/>
        </p:nvSpPr>
        <p:spPr>
          <a:xfrm>
            <a:off x="8027646" y="5398376"/>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AD41567A-DEC1-2261-ADE2-56D1B2816AC9}"/>
              </a:ext>
            </a:extLst>
          </p:cNvPr>
          <p:cNvSpPr/>
          <p:nvPr/>
        </p:nvSpPr>
        <p:spPr>
          <a:xfrm>
            <a:off x="6021693" y="5184383"/>
            <a:ext cx="148613" cy="1486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159BC82-37A0-C948-162E-046CC51C2091}"/>
              </a:ext>
            </a:extLst>
          </p:cNvPr>
          <p:cNvSpPr/>
          <p:nvPr/>
        </p:nvSpPr>
        <p:spPr>
          <a:xfrm>
            <a:off x="5500225" y="4328749"/>
            <a:ext cx="148613" cy="148613"/>
          </a:xfrm>
          <a:prstGeom prst="ellipse">
            <a:avLst/>
          </a:prstGeom>
          <a:solidFill>
            <a:srgbClr val="00C4F2"/>
          </a:solidFill>
          <a:ln>
            <a:solidFill>
              <a:srgbClr val="0DC0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EF8003B7-01BA-51FB-B1B5-71069CD8EF89}"/>
              </a:ext>
            </a:extLst>
          </p:cNvPr>
          <p:cNvSpPr/>
          <p:nvPr/>
        </p:nvSpPr>
        <p:spPr>
          <a:xfrm>
            <a:off x="10753714" y="5226000"/>
            <a:ext cx="148613" cy="148613"/>
          </a:xfrm>
          <a:prstGeom prst="ellipse">
            <a:avLst/>
          </a:prstGeom>
          <a:solidFill>
            <a:srgbClr val="00C4F2"/>
          </a:solidFill>
          <a:ln>
            <a:solidFill>
              <a:srgbClr val="0DC0F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D347A0D2-EC49-3270-8696-AD1D2E16D56E}"/>
              </a:ext>
            </a:extLst>
          </p:cNvPr>
          <p:cNvSpPr txBox="1"/>
          <p:nvPr/>
        </p:nvSpPr>
        <p:spPr>
          <a:xfrm>
            <a:off x="10188676" y="5614993"/>
            <a:ext cx="1278687" cy="830997"/>
          </a:xfrm>
          <a:prstGeom prst="rect">
            <a:avLst/>
          </a:prstGeom>
          <a:noFill/>
        </p:spPr>
        <p:txBody>
          <a:bodyPr wrap="square">
            <a:spAutoFit/>
          </a:bodyPr>
          <a:lstStyle/>
          <a:p>
            <a:r>
              <a:rPr lang="en-GB" sz="2400" dirty="0">
                <a:solidFill>
                  <a:schemeClr val="accent2"/>
                </a:solidFill>
              </a:rPr>
              <a:t>Pin 22</a:t>
            </a:r>
          </a:p>
          <a:p>
            <a:r>
              <a:rPr lang="en-GB" sz="2400" dirty="0">
                <a:solidFill>
                  <a:schemeClr val="accent2"/>
                </a:solidFill>
              </a:rPr>
              <a:t>Pin 23</a:t>
            </a:r>
          </a:p>
        </p:txBody>
      </p:sp>
      <p:sp>
        <p:nvSpPr>
          <p:cNvPr id="24" name="TextBox 23">
            <a:extLst>
              <a:ext uri="{FF2B5EF4-FFF2-40B4-BE49-F238E27FC236}">
                <a16:creationId xmlns:a16="http://schemas.microsoft.com/office/drawing/2014/main" id="{D580ED39-A2D6-A17B-3736-8C2FA403FAD6}"/>
              </a:ext>
            </a:extLst>
          </p:cNvPr>
          <p:cNvSpPr txBox="1"/>
          <p:nvPr/>
        </p:nvSpPr>
        <p:spPr>
          <a:xfrm>
            <a:off x="7462608" y="5614993"/>
            <a:ext cx="1278687" cy="523220"/>
          </a:xfrm>
          <a:prstGeom prst="rect">
            <a:avLst/>
          </a:prstGeom>
          <a:noFill/>
        </p:spPr>
        <p:txBody>
          <a:bodyPr wrap="square">
            <a:spAutoFit/>
          </a:bodyPr>
          <a:lstStyle/>
          <a:p>
            <a:pPr algn="ctr"/>
            <a:r>
              <a:rPr lang="en-GB" sz="2800" dirty="0"/>
              <a:t>GND</a:t>
            </a:r>
          </a:p>
        </p:txBody>
      </p:sp>
      <p:pic>
        <p:nvPicPr>
          <p:cNvPr id="4" name="Picture 3">
            <a:extLst>
              <a:ext uri="{FF2B5EF4-FFF2-40B4-BE49-F238E27FC236}">
                <a16:creationId xmlns:a16="http://schemas.microsoft.com/office/drawing/2014/main" id="{947AEC16-6386-56A0-4AFE-09C067884530}"/>
              </a:ext>
            </a:extLst>
          </p:cNvPr>
          <p:cNvPicPr>
            <a:picLocks noChangeAspect="1"/>
          </p:cNvPicPr>
          <p:nvPr/>
        </p:nvPicPr>
        <p:blipFill>
          <a:blip r:embed="rId5">
            <a:clrChange>
              <a:clrFrom>
                <a:srgbClr val="F4F5F6"/>
              </a:clrFrom>
              <a:clrTo>
                <a:srgbClr val="F4F5F6">
                  <a:alpha val="0"/>
                </a:srgbClr>
              </a:clrTo>
            </a:clrChange>
          </a:blip>
          <a:srcRect l="71601" t="74383" r="25731" b="19511"/>
          <a:stretch/>
        </p:blipFill>
        <p:spPr>
          <a:xfrm>
            <a:off x="4963296" y="4790582"/>
            <a:ext cx="165174" cy="246624"/>
          </a:xfrm>
          <a:prstGeom prst="rect">
            <a:avLst/>
          </a:prstGeom>
        </p:spPr>
      </p:pic>
      <p:cxnSp>
        <p:nvCxnSpPr>
          <p:cNvPr id="8" name="Straight Connector 7">
            <a:extLst>
              <a:ext uri="{FF2B5EF4-FFF2-40B4-BE49-F238E27FC236}">
                <a16:creationId xmlns:a16="http://schemas.microsoft.com/office/drawing/2014/main" id="{A0B56A31-5A70-1D1D-DE59-3AA3FF60DE8C}"/>
              </a:ext>
            </a:extLst>
          </p:cNvPr>
          <p:cNvCxnSpPr>
            <a:cxnSpLocks/>
            <a:stCxn id="11" idx="6"/>
            <a:endCxn id="10" idx="6"/>
          </p:cNvCxnSpPr>
          <p:nvPr/>
        </p:nvCxnSpPr>
        <p:spPr>
          <a:xfrm flipH="1" flipV="1">
            <a:off x="4566288" y="3141355"/>
            <a:ext cx="6336039" cy="234452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A5BB338-1D37-D5E2-1BE0-9604598C42EF}"/>
              </a:ext>
            </a:extLst>
          </p:cNvPr>
          <p:cNvSpPr/>
          <p:nvPr/>
        </p:nvSpPr>
        <p:spPr>
          <a:xfrm>
            <a:off x="4417675" y="3067048"/>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D4A85B00-5974-3F9F-86F2-7A47805FA1CD}"/>
              </a:ext>
            </a:extLst>
          </p:cNvPr>
          <p:cNvSpPr/>
          <p:nvPr/>
        </p:nvSpPr>
        <p:spPr>
          <a:xfrm>
            <a:off x="10753714" y="5411568"/>
            <a:ext cx="148613" cy="148613"/>
          </a:xfrm>
          <a:prstGeom prst="ellipse">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913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445103-261C-BFBF-536E-B194B5185E81}"/>
              </a:ext>
            </a:extLst>
          </p:cNvPr>
          <p:cNvPicPr>
            <a:picLocks noGrp="1" noChangeAspect="1"/>
          </p:cNvPicPr>
          <p:nvPr>
            <p:ph sz="half" idx="1"/>
          </p:nvPr>
        </p:nvPicPr>
        <p:blipFill>
          <a:blip r:embed="rId2"/>
          <a:stretch>
            <a:fillRect/>
          </a:stretch>
        </p:blipFill>
        <p:spPr>
          <a:xfrm>
            <a:off x="0" y="2476501"/>
            <a:ext cx="6205845" cy="2752724"/>
          </a:xfrm>
          <a:prstGeom prst="rect">
            <a:avLst/>
          </a:prstGeom>
        </p:spPr>
      </p:pic>
      <p:sp>
        <p:nvSpPr>
          <p:cNvPr id="3" name="Content Placeholder 2">
            <a:extLst>
              <a:ext uri="{FF2B5EF4-FFF2-40B4-BE49-F238E27FC236}">
                <a16:creationId xmlns:a16="http://schemas.microsoft.com/office/drawing/2014/main" id="{517DE44C-026F-1A42-AB69-67345B48E23D}"/>
              </a:ext>
            </a:extLst>
          </p:cNvPr>
          <p:cNvSpPr>
            <a:spLocks noGrp="1"/>
          </p:cNvSpPr>
          <p:nvPr>
            <p:ph sz="half" idx="2"/>
          </p:nvPr>
        </p:nvSpPr>
        <p:spPr>
          <a:xfrm>
            <a:off x="6172200" y="1446302"/>
            <a:ext cx="6018678" cy="5411698"/>
          </a:xfrm>
        </p:spPr>
        <p:txBody>
          <a:bodyPr>
            <a:normAutofit fontScale="47500" lnSpcReduction="20000"/>
          </a:bodyPr>
          <a:lstStyle/>
          <a:p>
            <a:pPr marL="0" indent="0">
              <a:lnSpc>
                <a:spcPct val="170000"/>
              </a:lnSpc>
              <a:buNone/>
            </a:pPr>
            <a:r>
              <a:rPr lang="en-GB" sz="3300" b="1" dirty="0">
                <a:latin typeface="Nexa-Bold" panose="01000000000000000000" pitchFamily="2" charset="0"/>
              </a:rPr>
              <a:t>Micro-ROS Client (Right Side)</a:t>
            </a:r>
          </a:p>
          <a:p>
            <a:pPr>
              <a:lnSpc>
                <a:spcPct val="170000"/>
              </a:lnSpc>
              <a:buFont typeface="Arial" panose="020B0604020202020204" pitchFamily="34" charset="0"/>
              <a:buChar char="•"/>
            </a:pPr>
            <a:r>
              <a:rPr lang="en-GB" dirty="0"/>
              <a:t>Runs directly on a </a:t>
            </a:r>
            <a:r>
              <a:rPr lang="en-GB" b="1" dirty="0"/>
              <a:t>microcontroller (</a:t>
            </a:r>
            <a:r>
              <a:rPr lang="el-GR" b="1" dirty="0"/>
              <a:t>μ</a:t>
            </a:r>
            <a:r>
              <a:rPr lang="en-GB" b="1" dirty="0"/>
              <a:t>C)</a:t>
            </a:r>
            <a:r>
              <a:rPr lang="en-GB" dirty="0"/>
              <a:t> and consists of multiple layers:</a:t>
            </a:r>
          </a:p>
          <a:p>
            <a:pPr>
              <a:lnSpc>
                <a:spcPct val="170000"/>
              </a:lnSpc>
            </a:pPr>
            <a:r>
              <a:rPr lang="en-GB" b="1" dirty="0"/>
              <a:t>Client Library:</a:t>
            </a:r>
            <a:endParaRPr lang="en-GB" dirty="0"/>
          </a:p>
          <a:p>
            <a:pPr lvl="1">
              <a:lnSpc>
                <a:spcPct val="170000"/>
              </a:lnSpc>
            </a:pPr>
            <a:r>
              <a:rPr lang="en-GB" b="1" dirty="0"/>
              <a:t>ROS API in C (</a:t>
            </a:r>
            <a:r>
              <a:rPr lang="en-GB" b="1" dirty="0" err="1"/>
              <a:t>rcl</a:t>
            </a:r>
            <a:r>
              <a:rPr lang="en-GB" b="1" dirty="0"/>
              <a:t>, </a:t>
            </a:r>
            <a:r>
              <a:rPr lang="en-GB" b="1" dirty="0" err="1"/>
              <a:t>rclc</a:t>
            </a:r>
            <a:r>
              <a:rPr lang="en-GB" b="1" dirty="0"/>
              <a:t>):</a:t>
            </a:r>
            <a:r>
              <a:rPr lang="en-GB" dirty="0"/>
              <a:t> Implements ROS functions, including node management, message handling, and execution.</a:t>
            </a:r>
          </a:p>
          <a:p>
            <a:pPr lvl="1">
              <a:lnSpc>
                <a:spcPct val="170000"/>
              </a:lnSpc>
            </a:pPr>
            <a:r>
              <a:rPr lang="en-GB" b="1" dirty="0"/>
              <a:t>Middleware Interface (</a:t>
            </a:r>
            <a:r>
              <a:rPr lang="en-GB" b="1" dirty="0" err="1"/>
              <a:t>rmw</a:t>
            </a:r>
            <a:r>
              <a:rPr lang="en-GB" b="1" dirty="0"/>
              <a:t>):</a:t>
            </a:r>
            <a:r>
              <a:rPr lang="en-GB" dirty="0"/>
              <a:t> Bridges ROS API with communication layers.</a:t>
            </a:r>
          </a:p>
          <a:p>
            <a:pPr lvl="1">
              <a:lnSpc>
                <a:spcPct val="170000"/>
              </a:lnSpc>
            </a:pPr>
            <a:r>
              <a:rPr lang="en-GB" b="1" dirty="0"/>
              <a:t>Micro XRCE-DDS Adapter:</a:t>
            </a:r>
            <a:r>
              <a:rPr lang="en-GB" dirty="0"/>
              <a:t> Adapts standard DDS (Data Distribution Service) for low-power devices.</a:t>
            </a:r>
          </a:p>
          <a:p>
            <a:pPr>
              <a:lnSpc>
                <a:spcPct val="170000"/>
              </a:lnSpc>
            </a:pPr>
            <a:r>
              <a:rPr lang="en-GB" b="1" dirty="0"/>
              <a:t>Middleware:</a:t>
            </a:r>
            <a:endParaRPr lang="en-GB" dirty="0"/>
          </a:p>
          <a:p>
            <a:pPr lvl="1">
              <a:lnSpc>
                <a:spcPct val="170000"/>
              </a:lnSpc>
            </a:pPr>
            <a:r>
              <a:rPr lang="en-GB" b="1" dirty="0"/>
              <a:t>Micro XRCE-DDS Client:</a:t>
            </a:r>
            <a:r>
              <a:rPr lang="en-GB" dirty="0"/>
              <a:t> Implements lightweight DDS communication, allowing microcontrollers to publish and subscribe to ROS 2 topics with minimal overhead.</a:t>
            </a:r>
          </a:p>
          <a:p>
            <a:pPr>
              <a:lnSpc>
                <a:spcPct val="170000"/>
              </a:lnSpc>
            </a:pPr>
            <a:r>
              <a:rPr lang="en-GB" b="1" dirty="0"/>
              <a:t>RTOS (Real-Time Operating System) Support:</a:t>
            </a:r>
            <a:endParaRPr lang="en-GB" dirty="0"/>
          </a:p>
          <a:p>
            <a:pPr lvl="1">
              <a:lnSpc>
                <a:spcPct val="170000"/>
              </a:lnSpc>
            </a:pPr>
            <a:r>
              <a:rPr lang="en-GB" b="1" dirty="0"/>
              <a:t>Zephyr, </a:t>
            </a:r>
            <a:r>
              <a:rPr lang="en-GB" b="1" dirty="0" err="1"/>
              <a:t>FreeRTOS</a:t>
            </a:r>
            <a:r>
              <a:rPr lang="en-GB" b="1" dirty="0"/>
              <a:t>, and </a:t>
            </a:r>
            <a:r>
              <a:rPr lang="en-GB" b="1" dirty="0" err="1"/>
              <a:t>NuttX</a:t>
            </a:r>
            <a:r>
              <a:rPr lang="en-GB" dirty="0"/>
              <a:t> provide real-time capabilities needed for embedded applications.</a:t>
            </a:r>
          </a:p>
          <a:p>
            <a:pPr lvl="1">
              <a:lnSpc>
                <a:spcPct val="170000"/>
              </a:lnSpc>
            </a:pPr>
            <a:r>
              <a:rPr lang="en-GB" b="1" dirty="0"/>
              <a:t>Micro-ROS Arduino:</a:t>
            </a:r>
            <a:r>
              <a:rPr lang="en-GB" dirty="0"/>
              <a:t> Arduino Bare Metal implementation.</a:t>
            </a:r>
          </a:p>
          <a:p>
            <a:endParaRPr lang="en-GB" dirty="0"/>
          </a:p>
        </p:txBody>
      </p:sp>
      <p:sp>
        <p:nvSpPr>
          <p:cNvPr id="4" name="Title 3">
            <a:extLst>
              <a:ext uri="{FF2B5EF4-FFF2-40B4-BE49-F238E27FC236}">
                <a16:creationId xmlns:a16="http://schemas.microsoft.com/office/drawing/2014/main" id="{F2F1C0BD-BF1A-1295-F05A-DD75BA62EF81}"/>
              </a:ext>
            </a:extLst>
          </p:cNvPr>
          <p:cNvSpPr>
            <a:spLocks noGrp="1"/>
          </p:cNvSpPr>
          <p:nvPr>
            <p:ph type="title"/>
          </p:nvPr>
        </p:nvSpPr>
        <p:spPr/>
        <p:txBody>
          <a:bodyPr/>
          <a:lstStyle/>
          <a:p>
            <a:r>
              <a:rPr lang="en-US" dirty="0"/>
              <a:t>Micro-ROS: Architecture</a:t>
            </a:r>
            <a:endParaRPr lang="en-GB" dirty="0"/>
          </a:p>
        </p:txBody>
      </p:sp>
    </p:spTree>
    <p:extLst>
      <p:ext uri="{BB962C8B-B14F-4D97-AF65-F5344CB8AC3E}">
        <p14:creationId xmlns:p14="http://schemas.microsoft.com/office/powerpoint/2010/main" val="2195158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1C82C-DB60-0017-B892-F80258378C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E9744-8092-37A0-8016-EC3C785389A7}"/>
              </a:ext>
            </a:extLst>
          </p:cNvPr>
          <p:cNvSpPr>
            <a:spLocks noGrp="1"/>
          </p:cNvSpPr>
          <p:nvPr>
            <p:ph sz="half" idx="1"/>
          </p:nvPr>
        </p:nvSpPr>
        <p:spPr>
          <a:xfrm>
            <a:off x="514350" y="1446302"/>
            <a:ext cx="5505450" cy="5290959"/>
          </a:xfrm>
        </p:spPr>
        <p:txBody>
          <a:bodyPr>
            <a:normAutofit/>
          </a:bodyPr>
          <a:lstStyle/>
          <a:p>
            <a:pPr marL="0" indent="0">
              <a:lnSpc>
                <a:spcPct val="170000"/>
              </a:lnSpc>
              <a:buNone/>
            </a:pPr>
            <a:r>
              <a:rPr lang="en-GB" sz="1600" dirty="0">
                <a:latin typeface="Nexa-Bold" panose="01000000000000000000" pitchFamily="2" charset="0"/>
              </a:rPr>
              <a:t>Objective </a:t>
            </a:r>
          </a:p>
          <a:p>
            <a:pPr>
              <a:lnSpc>
                <a:spcPct val="170000"/>
              </a:lnSpc>
            </a:pPr>
            <a:r>
              <a:rPr lang="en-GB" sz="1500" dirty="0"/>
              <a:t>The microcontroller should detect the state of a pushbutton to enable or disable LED brightness control.</a:t>
            </a:r>
          </a:p>
          <a:p>
            <a:pPr lvl="1">
              <a:lnSpc>
                <a:spcPct val="170000"/>
              </a:lnSpc>
            </a:pPr>
            <a:r>
              <a:rPr lang="en-GB" sz="1400" dirty="0"/>
              <a:t>If active, the user can control the LED brightness from a host computer via ROS 2.</a:t>
            </a:r>
          </a:p>
          <a:p>
            <a:pPr lvl="1">
              <a:lnSpc>
                <a:spcPct val="170000"/>
              </a:lnSpc>
            </a:pPr>
            <a:r>
              <a:rPr lang="en-GB" sz="1400" dirty="0"/>
              <a:t>If inactive, the LED brightness remains fixed at 0% (off).</a:t>
            </a:r>
          </a:p>
          <a:p>
            <a:pPr marL="0" indent="0">
              <a:buNone/>
            </a:pPr>
            <a:r>
              <a:rPr lang="en-GB" sz="1600" dirty="0">
                <a:latin typeface="Nexa-Bold" panose="01000000000000000000" pitchFamily="2" charset="0"/>
              </a:rPr>
              <a:t>Implementation:</a:t>
            </a:r>
          </a:p>
          <a:p>
            <a:pPr>
              <a:lnSpc>
                <a:spcPct val="160000"/>
              </a:lnSpc>
              <a:buFont typeface="Arial" panose="020B0604020202020204" pitchFamily="34" charset="0"/>
              <a:buChar char="•"/>
            </a:pPr>
            <a:r>
              <a:rPr lang="en-GB" sz="1400" dirty="0"/>
              <a:t>The system must be implemented using ROS 2 and Micro-ROS.</a:t>
            </a:r>
          </a:p>
          <a:p>
            <a:pPr>
              <a:lnSpc>
                <a:spcPct val="160000"/>
              </a:lnSpc>
              <a:buFont typeface="Arial" panose="020B0604020202020204" pitchFamily="34" charset="0"/>
              <a:buChar char="•"/>
            </a:pPr>
            <a:r>
              <a:rPr lang="en-GB" sz="1400" dirty="0"/>
              <a:t>The button's state should only update after a </a:t>
            </a:r>
            <a:r>
              <a:rPr lang="en-GB" sz="1400" b="1" dirty="0"/>
              <a:t>complete press-release cycle.</a:t>
            </a:r>
          </a:p>
          <a:p>
            <a:pPr>
              <a:lnSpc>
                <a:spcPct val="170000"/>
              </a:lnSpc>
            </a:pPr>
            <a:endParaRPr lang="en-GB" sz="1400" dirty="0"/>
          </a:p>
          <a:p>
            <a:pPr>
              <a:lnSpc>
                <a:spcPct val="150000"/>
              </a:lnSpc>
            </a:pPr>
            <a:endParaRPr lang="en-US" sz="1400" dirty="0"/>
          </a:p>
        </p:txBody>
      </p:sp>
      <p:sp>
        <p:nvSpPr>
          <p:cNvPr id="5" name="Content Placeholder 4">
            <a:extLst>
              <a:ext uri="{FF2B5EF4-FFF2-40B4-BE49-F238E27FC236}">
                <a16:creationId xmlns:a16="http://schemas.microsoft.com/office/drawing/2014/main" id="{E10612A0-8CC9-CBA6-5F93-C3DF88D6D65C}"/>
              </a:ext>
            </a:extLst>
          </p:cNvPr>
          <p:cNvSpPr>
            <a:spLocks noGrp="1"/>
          </p:cNvSpPr>
          <p:nvPr>
            <p:ph sz="half" idx="2"/>
          </p:nvPr>
        </p:nvSpPr>
        <p:spPr>
          <a:xfrm>
            <a:off x="6172200" y="1552575"/>
            <a:ext cx="5181600" cy="5184686"/>
          </a:xfrm>
        </p:spPr>
        <p:txBody>
          <a:bodyPr>
            <a:normAutofit fontScale="25000" lnSpcReduction="20000"/>
          </a:bodyPr>
          <a:lstStyle/>
          <a:p>
            <a:pPr marL="0" indent="0">
              <a:lnSpc>
                <a:spcPct val="170000"/>
              </a:lnSpc>
              <a:buNone/>
            </a:pPr>
            <a:r>
              <a:rPr lang="en-GB" sz="6400" dirty="0">
                <a:latin typeface="Nexa-Bold" panose="01000000000000000000" pitchFamily="2" charset="0"/>
              </a:rPr>
              <a:t>ROS 2 Node &amp; Communication</a:t>
            </a:r>
          </a:p>
          <a:p>
            <a:pPr>
              <a:lnSpc>
                <a:spcPct val="170000"/>
              </a:lnSpc>
            </a:pPr>
            <a:r>
              <a:rPr lang="en-GB" sz="5600" dirty="0"/>
              <a:t>The microcontroller will run a ROS 2 node called "esp32_button_led_node".</a:t>
            </a:r>
          </a:p>
          <a:p>
            <a:pPr>
              <a:lnSpc>
                <a:spcPct val="170000"/>
              </a:lnSpc>
            </a:pPr>
            <a:r>
              <a:rPr lang="en-GB" sz="5600" dirty="0"/>
              <a:t>Publish button state using a String ("active" or "inactive“) to “</a:t>
            </a:r>
            <a:r>
              <a:rPr lang="en-GB" sz="5600" dirty="0" err="1"/>
              <a:t>button_state</a:t>
            </a:r>
            <a:r>
              <a:rPr lang="en-GB" sz="5600" dirty="0"/>
              <a:t>” topic  (every 100ms). </a:t>
            </a:r>
          </a:p>
          <a:p>
            <a:pPr>
              <a:lnSpc>
                <a:spcPct val="170000"/>
              </a:lnSpc>
            </a:pPr>
            <a:r>
              <a:rPr lang="en-GB" sz="5600" dirty="0"/>
              <a:t>Subscribe to “</a:t>
            </a:r>
            <a:r>
              <a:rPr lang="en-GB" sz="5600" dirty="0" err="1"/>
              <a:t>led_brightness</a:t>
            </a:r>
            <a:r>
              <a:rPr lang="en-GB" sz="5600" dirty="0"/>
              <a:t>” (0 to 1) to control LED intensity.</a:t>
            </a:r>
            <a:endParaRPr lang="en-GB" sz="2800" dirty="0"/>
          </a:p>
          <a:p>
            <a:pPr marL="0" indent="0">
              <a:lnSpc>
                <a:spcPct val="170000"/>
              </a:lnSpc>
              <a:buNone/>
            </a:pPr>
            <a:r>
              <a:rPr lang="en-GB" sz="6400" dirty="0">
                <a:latin typeface="Nexa-Bold" panose="01000000000000000000" pitchFamily="2" charset="0"/>
              </a:rPr>
              <a:t>System </a:t>
            </a:r>
            <a:r>
              <a:rPr lang="en-GB" sz="6400" dirty="0" err="1">
                <a:latin typeface="Nexa-Bold" panose="01000000000000000000" pitchFamily="2" charset="0"/>
              </a:rPr>
              <a:t>Behavior</a:t>
            </a:r>
            <a:endParaRPr lang="en-GB" sz="6400" dirty="0">
              <a:latin typeface="Nexa-Bold" panose="01000000000000000000" pitchFamily="2" charset="0"/>
            </a:endParaRPr>
          </a:p>
          <a:p>
            <a:pPr>
              <a:lnSpc>
                <a:spcPct val="170000"/>
              </a:lnSpc>
              <a:buFont typeface="Arial" panose="020B0604020202020204" pitchFamily="34" charset="0"/>
              <a:buChar char="•"/>
            </a:pPr>
            <a:r>
              <a:rPr lang="en-GB" sz="5600" dirty="0"/>
              <a:t>The pushbutton state is debounced to prevent false activations.</a:t>
            </a:r>
          </a:p>
          <a:p>
            <a:pPr>
              <a:lnSpc>
                <a:spcPct val="170000"/>
              </a:lnSpc>
              <a:buFont typeface="Arial" panose="020B0604020202020204" pitchFamily="34" charset="0"/>
              <a:buChar char="•"/>
            </a:pPr>
            <a:r>
              <a:rPr lang="en-GB" sz="5600" dirty="0"/>
              <a:t>The host computer sends a value in the range [0,1] to adjust LED brightness. 0 = LED OFF (0%),  1 = LED FULL BRIGHTNESS (100%)</a:t>
            </a:r>
          </a:p>
          <a:p>
            <a:endParaRPr lang="en-GB" dirty="0"/>
          </a:p>
        </p:txBody>
      </p:sp>
      <p:sp>
        <p:nvSpPr>
          <p:cNvPr id="4" name="Title 3">
            <a:extLst>
              <a:ext uri="{FF2B5EF4-FFF2-40B4-BE49-F238E27FC236}">
                <a16:creationId xmlns:a16="http://schemas.microsoft.com/office/drawing/2014/main" id="{3C31AA49-0AAE-13DB-E23F-4171095D5322}"/>
              </a:ext>
            </a:extLst>
          </p:cNvPr>
          <p:cNvSpPr>
            <a:spLocks noGrp="1"/>
          </p:cNvSpPr>
          <p:nvPr>
            <p:ph type="title"/>
          </p:nvPr>
        </p:nvSpPr>
        <p:spPr/>
        <p:txBody>
          <a:bodyPr/>
          <a:lstStyle/>
          <a:p>
            <a:r>
              <a:rPr lang="en-GB" dirty="0"/>
              <a:t>Description</a:t>
            </a:r>
          </a:p>
        </p:txBody>
      </p:sp>
    </p:spTree>
    <p:extLst>
      <p:ext uri="{BB962C8B-B14F-4D97-AF65-F5344CB8AC3E}">
        <p14:creationId xmlns:p14="http://schemas.microsoft.com/office/powerpoint/2010/main" val="3386915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5A120-D84A-F451-7265-D7993774BD5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12C59B-16F8-5F46-728E-36FBA0A26C14}"/>
              </a:ext>
            </a:extLst>
          </p:cNvPr>
          <p:cNvSpPr>
            <a:spLocks noGrp="1"/>
          </p:cNvSpPr>
          <p:nvPr>
            <p:ph sz="half" idx="1"/>
          </p:nvPr>
        </p:nvSpPr>
        <p:spPr>
          <a:xfrm>
            <a:off x="403245" y="1587085"/>
            <a:ext cx="5417773" cy="5150176"/>
          </a:xfrm>
        </p:spPr>
        <p:txBody>
          <a:bodyPr>
            <a:normAutofit/>
          </a:bodyPr>
          <a:lstStyle/>
          <a:p>
            <a:pPr>
              <a:lnSpc>
                <a:spcPct val="170000"/>
              </a:lnSpc>
            </a:pPr>
            <a:r>
              <a:rPr lang="en-GB" sz="1500" dirty="0"/>
              <a:t>In this activity, a node running a publisher and a subscriber will be made. </a:t>
            </a:r>
          </a:p>
          <a:p>
            <a:pPr>
              <a:lnSpc>
                <a:spcPct val="170000"/>
              </a:lnSpc>
            </a:pPr>
            <a:r>
              <a:rPr lang="en-GB" sz="1500" dirty="0"/>
              <a:t>This node will run inside the microcontroller and will communicate with the computer via UART.</a:t>
            </a:r>
          </a:p>
          <a:p>
            <a:pPr>
              <a:lnSpc>
                <a:spcPct val="170000"/>
              </a:lnSpc>
            </a:pPr>
            <a:r>
              <a:rPr lang="en-GB" sz="1500" dirty="0"/>
              <a:t>The node will subscribe to a Float32 message and publish a String message.</a:t>
            </a:r>
          </a:p>
          <a:p>
            <a:pPr>
              <a:lnSpc>
                <a:spcPct val="150000"/>
              </a:lnSpc>
            </a:pPr>
            <a:r>
              <a:rPr lang="en-US" sz="1500" dirty="0"/>
              <a:t>This activity will be divided into two parts. The first part involves the Arduino IDE in programming the MCU. </a:t>
            </a:r>
          </a:p>
          <a:p>
            <a:pPr>
              <a:lnSpc>
                <a:spcPct val="150000"/>
              </a:lnSpc>
            </a:pPr>
            <a:r>
              <a:rPr lang="en-US" sz="1500" dirty="0"/>
              <a:t>The second part involves the commands to connect the board to the computer.</a:t>
            </a:r>
          </a:p>
          <a:p>
            <a:pPr>
              <a:lnSpc>
                <a:spcPct val="170000"/>
              </a:lnSpc>
            </a:pPr>
            <a:endParaRPr lang="en-GB" sz="1400" dirty="0"/>
          </a:p>
          <a:p>
            <a:pPr>
              <a:lnSpc>
                <a:spcPct val="150000"/>
              </a:lnSpc>
            </a:pPr>
            <a:endParaRPr lang="en-US" sz="1400" dirty="0"/>
          </a:p>
        </p:txBody>
      </p:sp>
      <p:sp>
        <p:nvSpPr>
          <p:cNvPr id="4" name="Title 3">
            <a:extLst>
              <a:ext uri="{FF2B5EF4-FFF2-40B4-BE49-F238E27FC236}">
                <a16:creationId xmlns:a16="http://schemas.microsoft.com/office/drawing/2014/main" id="{170B4925-2D66-B266-AE6F-AA809D95B2E8}"/>
              </a:ext>
            </a:extLst>
          </p:cNvPr>
          <p:cNvSpPr>
            <a:spLocks noGrp="1"/>
          </p:cNvSpPr>
          <p:nvPr>
            <p:ph type="title"/>
          </p:nvPr>
        </p:nvSpPr>
        <p:spPr/>
        <p:txBody>
          <a:bodyPr/>
          <a:lstStyle/>
          <a:p>
            <a:r>
              <a:rPr lang="en-GB" dirty="0"/>
              <a:t>Description</a:t>
            </a:r>
          </a:p>
        </p:txBody>
      </p:sp>
      <p:pic>
        <p:nvPicPr>
          <p:cNvPr id="37" name="Picture 36">
            <a:extLst>
              <a:ext uri="{FF2B5EF4-FFF2-40B4-BE49-F238E27FC236}">
                <a16:creationId xmlns:a16="http://schemas.microsoft.com/office/drawing/2014/main" id="{C8599C79-2D2C-BC1C-5616-D8B1F1E4B7E8}"/>
              </a:ext>
            </a:extLst>
          </p:cNvPr>
          <p:cNvPicPr>
            <a:picLocks noChangeAspect="1"/>
          </p:cNvPicPr>
          <p:nvPr/>
        </p:nvPicPr>
        <p:blipFill>
          <a:blip r:embed="rId2"/>
          <a:stretch>
            <a:fillRect/>
          </a:stretch>
        </p:blipFill>
        <p:spPr>
          <a:xfrm>
            <a:off x="5821018" y="2328983"/>
            <a:ext cx="6466420" cy="3666379"/>
          </a:xfrm>
          <a:prstGeom prst="rect">
            <a:avLst/>
          </a:prstGeom>
        </p:spPr>
      </p:pic>
    </p:spTree>
    <p:extLst>
      <p:ext uri="{BB962C8B-B14F-4D97-AF65-F5344CB8AC3E}">
        <p14:creationId xmlns:p14="http://schemas.microsoft.com/office/powerpoint/2010/main" val="19224145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3F613-0891-46C9-0786-E9784FA620A2}"/>
              </a:ext>
            </a:extLst>
          </p:cNvPr>
          <p:cNvSpPr>
            <a:spLocks noGrp="1"/>
          </p:cNvSpPr>
          <p:nvPr>
            <p:ph sz="half" idx="1"/>
          </p:nvPr>
        </p:nvSpPr>
        <p:spPr>
          <a:xfrm>
            <a:off x="0" y="1835150"/>
            <a:ext cx="5181600" cy="4351338"/>
          </a:xfrm>
        </p:spPr>
        <p:txBody>
          <a:bodyPr/>
          <a:lstStyle/>
          <a:p>
            <a:pPr marL="0" indent="0">
              <a:lnSpc>
                <a:spcPct val="150000"/>
              </a:lnSpc>
              <a:buNone/>
            </a:pPr>
            <a:r>
              <a:rPr lang="en-US" sz="1800" dirty="0">
                <a:latin typeface="Nexa-Bold" panose="01000000000000000000" pitchFamily="2" charset="0"/>
              </a:rPr>
              <a:t>Introduction</a:t>
            </a:r>
          </a:p>
          <a:p>
            <a:pPr>
              <a:lnSpc>
                <a:spcPct val="150000"/>
              </a:lnSpc>
            </a:pPr>
            <a:r>
              <a:rPr lang="en-US" sz="1500" dirty="0"/>
              <a:t>This activity is focused on integrating the previous concepts into a bigger project.</a:t>
            </a:r>
          </a:p>
          <a:p>
            <a:pPr>
              <a:lnSpc>
                <a:spcPct val="150000"/>
              </a:lnSpc>
            </a:pPr>
            <a:r>
              <a:rPr lang="en-US" sz="1500" dirty="0"/>
              <a:t>Verify the correct wiring and connections before powering up the system.</a:t>
            </a:r>
          </a:p>
          <a:p>
            <a:pPr>
              <a:lnSpc>
                <a:spcPct val="150000"/>
              </a:lnSpc>
            </a:pPr>
            <a:r>
              <a:rPr lang="en-US" sz="1500" dirty="0"/>
              <a:t>Open the file “</a:t>
            </a:r>
            <a:r>
              <a:rPr lang="en-US" sz="1500" dirty="0" err="1"/>
              <a:t>publisher_subscriber.ino</a:t>
            </a:r>
            <a:r>
              <a:rPr lang="en-US" sz="1500" dirty="0"/>
              <a:t>”</a:t>
            </a:r>
          </a:p>
          <a:p>
            <a:pPr>
              <a:lnSpc>
                <a:spcPct val="150000"/>
              </a:lnSpc>
            </a:pPr>
            <a:r>
              <a:rPr lang="en-US" sz="1500" dirty="0"/>
              <a:t>The code for the ESP32 is too large, a flowchart shown describes how the code works.</a:t>
            </a:r>
          </a:p>
          <a:p>
            <a:pPr>
              <a:lnSpc>
                <a:spcPct val="150000"/>
              </a:lnSpc>
            </a:pPr>
            <a:endParaRPr lang="en-US" sz="1500" dirty="0"/>
          </a:p>
          <a:p>
            <a:endParaRPr lang="en-GB" dirty="0"/>
          </a:p>
        </p:txBody>
      </p:sp>
      <p:sp>
        <p:nvSpPr>
          <p:cNvPr id="4" name="Title 3">
            <a:extLst>
              <a:ext uri="{FF2B5EF4-FFF2-40B4-BE49-F238E27FC236}">
                <a16:creationId xmlns:a16="http://schemas.microsoft.com/office/drawing/2014/main" id="{19F1CDDB-4F31-394D-D903-E11F5E87EB5C}"/>
              </a:ext>
            </a:extLst>
          </p:cNvPr>
          <p:cNvSpPr>
            <a:spLocks noGrp="1"/>
          </p:cNvSpPr>
          <p:nvPr>
            <p:ph type="title"/>
          </p:nvPr>
        </p:nvSpPr>
        <p:spPr/>
        <p:txBody>
          <a:bodyPr>
            <a:normAutofit/>
          </a:bodyPr>
          <a:lstStyle/>
          <a:p>
            <a:r>
              <a:rPr lang="en-US" dirty="0"/>
              <a:t>Activity 3: Publisher and Subscriber</a:t>
            </a:r>
            <a:endParaRPr lang="en-GB" dirty="0"/>
          </a:p>
        </p:txBody>
      </p:sp>
      <p:pic>
        <p:nvPicPr>
          <p:cNvPr id="8" name="Content Placeholder 7">
            <a:extLst>
              <a:ext uri="{FF2B5EF4-FFF2-40B4-BE49-F238E27FC236}">
                <a16:creationId xmlns:a16="http://schemas.microsoft.com/office/drawing/2014/main" id="{63AE87E7-AF75-4228-39A8-762CE82B8D6C}"/>
              </a:ext>
            </a:extLst>
          </p:cNvPr>
          <p:cNvPicPr>
            <a:picLocks noGrp="1" noChangeAspect="1"/>
          </p:cNvPicPr>
          <p:nvPr>
            <p:ph sz="half" idx="2"/>
          </p:nvPr>
        </p:nvPicPr>
        <p:blipFill>
          <a:blip r:embed="rId2"/>
          <a:stretch>
            <a:fillRect/>
          </a:stretch>
        </p:blipFill>
        <p:spPr>
          <a:xfrm>
            <a:off x="5314159" y="1514475"/>
            <a:ext cx="6700487" cy="5124450"/>
          </a:xfrm>
          <a:prstGeom prst="rect">
            <a:avLst/>
          </a:prstGeom>
        </p:spPr>
      </p:pic>
    </p:spTree>
    <p:extLst>
      <p:ext uri="{BB962C8B-B14F-4D97-AF65-F5344CB8AC3E}">
        <p14:creationId xmlns:p14="http://schemas.microsoft.com/office/powerpoint/2010/main" val="3366142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5F17-DFA0-C466-160E-D32BDBDF68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8499C7-0762-22C0-C002-35981BE821DB}"/>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Compilation (Arduino IDE)</a:t>
            </a:r>
            <a:endParaRPr lang="en-GB" sz="2000" dirty="0"/>
          </a:p>
          <a:p>
            <a:pPr>
              <a:lnSpc>
                <a:spcPct val="150000"/>
              </a:lnSpc>
            </a:pPr>
            <a:r>
              <a:rPr lang="en-GB" sz="1600" dirty="0"/>
              <a:t>Open Arduino IDE (previously configured).</a:t>
            </a:r>
          </a:p>
          <a:p>
            <a:pPr>
              <a:lnSpc>
                <a:spcPct val="150000"/>
              </a:lnSpc>
            </a:pPr>
            <a:r>
              <a:rPr lang="en-GB" sz="1600" dirty="0"/>
              <a:t>Select the board to be used Tools -&gt; Board ESP32 (for </a:t>
            </a:r>
            <a:r>
              <a:rPr lang="en-GB" sz="1600" b="1" dirty="0"/>
              <a:t>Hackerboard</a:t>
            </a:r>
            <a:r>
              <a:rPr lang="en-GB" sz="1600" dirty="0"/>
              <a:t> is the same) </a:t>
            </a:r>
          </a:p>
          <a:p>
            <a:pPr lvl="1">
              <a:lnSpc>
                <a:spcPct val="150000"/>
              </a:lnSpc>
            </a:pPr>
            <a:r>
              <a:rPr lang="en-GB" sz="1600" dirty="0"/>
              <a:t>For ESP32 select ESP32 Arduino &gt; DOIT ESP32 DEVKIT V1</a:t>
            </a:r>
          </a:p>
          <a:p>
            <a:pPr lvl="1">
              <a:lnSpc>
                <a:spcPct val="150000"/>
              </a:lnSpc>
            </a:pPr>
            <a:endParaRPr lang="en-GB" sz="1600" dirty="0"/>
          </a:p>
          <a:p>
            <a:pPr lvl="1">
              <a:lnSpc>
                <a:spcPct val="150000"/>
              </a:lnSpc>
            </a:pPr>
            <a:endParaRPr lang="en-GB" sz="1600" dirty="0"/>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249A0660-8AEF-B024-6A5C-2A56198EDC6A}"/>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4E816B7E-EE7B-39B1-CD2D-B68F9BDE58BB}"/>
              </a:ext>
            </a:extLst>
          </p:cNvPr>
          <p:cNvSpPr>
            <a:spLocks noGrp="1"/>
          </p:cNvSpPr>
          <p:nvPr>
            <p:ph sz="half" idx="2"/>
          </p:nvPr>
        </p:nvSpPr>
        <p:spPr>
          <a:xfrm>
            <a:off x="6172200" y="1570046"/>
            <a:ext cx="5181600" cy="5287953"/>
          </a:xfrm>
        </p:spPr>
        <p:txBody>
          <a:bodyPr>
            <a:normAutofit/>
          </a:bodyPr>
          <a:lstStyle/>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Compile the code using by clicking check mark button located on the upper left corner.</a:t>
            </a:r>
          </a:p>
          <a:p>
            <a:pPr>
              <a:lnSpc>
                <a:spcPct val="150000"/>
              </a:lnSpc>
            </a:pPr>
            <a:endParaRPr lang="en-GB" sz="1400" dirty="0"/>
          </a:p>
          <a:p>
            <a:pPr>
              <a:lnSpc>
                <a:spcPct val="150000"/>
              </a:lnSpc>
            </a:pPr>
            <a:r>
              <a:rPr lang="en-GB" sz="1400" dirty="0"/>
              <a:t>The following message should be displayed:</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FD1C554B-243E-9901-5EF5-E056E6930033}"/>
              </a:ext>
            </a:extLst>
          </p:cNvPr>
          <p:cNvPicPr>
            <a:picLocks noChangeAspect="1"/>
          </p:cNvPicPr>
          <p:nvPr/>
        </p:nvPicPr>
        <p:blipFill rotWithShape="1">
          <a:blip r:embed="rId2"/>
          <a:srcRect l="6481" t="2500" r="42284" b="61759"/>
          <a:stretch/>
        </p:blipFill>
        <p:spPr>
          <a:xfrm>
            <a:off x="6372677" y="1446302"/>
            <a:ext cx="4436166" cy="2063084"/>
          </a:xfrm>
          <a:prstGeom prst="rect">
            <a:avLst/>
          </a:prstGeom>
        </p:spPr>
      </p:pic>
      <p:pic>
        <p:nvPicPr>
          <p:cNvPr id="6" name="Picture 5">
            <a:extLst>
              <a:ext uri="{FF2B5EF4-FFF2-40B4-BE49-F238E27FC236}">
                <a16:creationId xmlns:a16="http://schemas.microsoft.com/office/drawing/2014/main" id="{1D461F2C-EB9F-859C-BD3D-50D48D98AA84}"/>
              </a:ext>
            </a:extLst>
          </p:cNvPr>
          <p:cNvPicPr>
            <a:picLocks noChangeAspect="1"/>
          </p:cNvPicPr>
          <p:nvPr/>
        </p:nvPicPr>
        <p:blipFill>
          <a:blip r:embed="rId3"/>
          <a:stretch>
            <a:fillRect/>
          </a:stretch>
        </p:blipFill>
        <p:spPr>
          <a:xfrm>
            <a:off x="8042117" y="4567147"/>
            <a:ext cx="720883" cy="411030"/>
          </a:xfrm>
          <a:prstGeom prst="rect">
            <a:avLst/>
          </a:prstGeom>
        </p:spPr>
      </p:pic>
      <p:pic>
        <p:nvPicPr>
          <p:cNvPr id="8" name="Picture 7">
            <a:extLst>
              <a:ext uri="{FF2B5EF4-FFF2-40B4-BE49-F238E27FC236}">
                <a16:creationId xmlns:a16="http://schemas.microsoft.com/office/drawing/2014/main" id="{D5254D75-1953-BEF2-B271-3750E28540A2}"/>
              </a:ext>
            </a:extLst>
          </p:cNvPr>
          <p:cNvPicPr>
            <a:picLocks noChangeAspect="1"/>
          </p:cNvPicPr>
          <p:nvPr/>
        </p:nvPicPr>
        <p:blipFill>
          <a:blip r:embed="rId4"/>
          <a:stretch>
            <a:fillRect/>
          </a:stretch>
        </p:blipFill>
        <p:spPr>
          <a:xfrm>
            <a:off x="6172200" y="5646256"/>
            <a:ext cx="5467274" cy="543663"/>
          </a:xfrm>
          <a:prstGeom prst="rect">
            <a:avLst/>
          </a:prstGeom>
        </p:spPr>
      </p:pic>
    </p:spTree>
    <p:extLst>
      <p:ext uri="{BB962C8B-B14F-4D97-AF65-F5344CB8AC3E}">
        <p14:creationId xmlns:p14="http://schemas.microsoft.com/office/powerpoint/2010/main" val="3636789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C16C-1B62-E93D-8DF7-B5B6CE50CA0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C09FDA-9D36-9B28-6A6D-06AEBE0396A7}"/>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Uploading (Arduino IDE)</a:t>
            </a:r>
          </a:p>
          <a:p>
            <a:pPr>
              <a:lnSpc>
                <a:spcPct val="150000"/>
              </a:lnSpc>
            </a:pPr>
            <a:r>
              <a:rPr lang="en-GB" sz="1400" dirty="0"/>
              <a:t>Connect the Hackerboard or the ESP32 board</a:t>
            </a:r>
          </a:p>
          <a:p>
            <a:pPr>
              <a:lnSpc>
                <a:spcPct val="150000"/>
              </a:lnSpc>
            </a:pPr>
            <a:r>
              <a:rPr lang="en-GB" sz="1400" dirty="0"/>
              <a:t>Select the port to be used Tools&gt;Port</a:t>
            </a:r>
          </a:p>
          <a:p>
            <a:pPr lvl="1">
              <a:lnSpc>
                <a:spcPct val="150000"/>
              </a:lnSpc>
            </a:pPr>
            <a:r>
              <a:rPr lang="en-GB" sz="1400" dirty="0"/>
              <a:t>If working on the VM, you must first select the option Connect to a virtual machine when automatically prompted (shown) and then select the port.</a:t>
            </a:r>
          </a:p>
          <a:p>
            <a:pPr lvl="1">
              <a:lnSpc>
                <a:spcPct val="150000"/>
              </a:lnSpc>
            </a:pPr>
            <a:r>
              <a:rPr lang="en-GB" sz="1400" dirty="0"/>
              <a:t>If in WSL, follow the steps on the presentation: “MCR2_Micro_ROS_Installation”. </a:t>
            </a:r>
          </a:p>
          <a:p>
            <a:pPr>
              <a:lnSpc>
                <a:spcPct val="150000"/>
              </a:lnSpc>
            </a:pPr>
            <a:r>
              <a:rPr lang="en-GB" sz="1400" dirty="0"/>
              <a:t>Select the board to be used Tools -&gt; ESP32 Arduino &gt; DOIT ESP32 DEVKIT V1</a:t>
            </a:r>
          </a:p>
          <a:p>
            <a:pPr>
              <a:lnSpc>
                <a:spcPct val="150000"/>
              </a:lnSpc>
            </a:pPr>
            <a:endParaRPr lang="en-GB" sz="1400" dirty="0"/>
          </a:p>
          <a:p>
            <a:pPr marL="0" indent="0">
              <a:lnSpc>
                <a:spcPct val="150000"/>
              </a:lnSpc>
              <a:buNone/>
            </a:pPr>
            <a:endParaRPr lang="en-GB" sz="1400" dirty="0"/>
          </a:p>
          <a:p>
            <a:pPr marL="0" indent="0">
              <a:buNone/>
            </a:pPr>
            <a:endParaRPr lang="en-GB" dirty="0">
              <a:latin typeface="Nexa-Bold" panose="01000000000000000000" pitchFamily="2" charset="0"/>
            </a:endParaRPr>
          </a:p>
        </p:txBody>
      </p:sp>
      <p:sp>
        <p:nvSpPr>
          <p:cNvPr id="6" name="Title 5">
            <a:extLst>
              <a:ext uri="{FF2B5EF4-FFF2-40B4-BE49-F238E27FC236}">
                <a16:creationId xmlns:a16="http://schemas.microsoft.com/office/drawing/2014/main" id="{C8478AF0-9C95-3DA1-ACB8-D4C4C9F2D5CB}"/>
              </a:ext>
            </a:extLst>
          </p:cNvPr>
          <p:cNvSpPr>
            <a:spLocks noGrp="1"/>
          </p:cNvSpPr>
          <p:nvPr>
            <p:ph type="title"/>
          </p:nvPr>
        </p:nvSpPr>
        <p:spPr/>
        <p:txBody>
          <a:bodyPr/>
          <a:lstStyle/>
          <a:p>
            <a:r>
              <a:rPr lang="en-GB" dirty="0"/>
              <a:t>Activity</a:t>
            </a:r>
          </a:p>
        </p:txBody>
      </p:sp>
      <p:pic>
        <p:nvPicPr>
          <p:cNvPr id="8" name="Picture 7">
            <a:extLst>
              <a:ext uri="{FF2B5EF4-FFF2-40B4-BE49-F238E27FC236}">
                <a16:creationId xmlns:a16="http://schemas.microsoft.com/office/drawing/2014/main" id="{F214D74E-33D8-DD08-6457-08DE45B7B557}"/>
              </a:ext>
            </a:extLst>
          </p:cNvPr>
          <p:cNvPicPr>
            <a:picLocks noChangeAspect="1"/>
          </p:cNvPicPr>
          <p:nvPr/>
        </p:nvPicPr>
        <p:blipFill>
          <a:blip r:embed="rId2"/>
          <a:srcRect t="53088"/>
          <a:stretch/>
        </p:blipFill>
        <p:spPr>
          <a:xfrm>
            <a:off x="6841640" y="3856268"/>
            <a:ext cx="5348873" cy="242802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8496010E-05CD-B7D5-BCB1-37A648693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2" y="1695129"/>
            <a:ext cx="3703512" cy="1912312"/>
          </a:xfrm>
          <a:prstGeom prst="rect">
            <a:avLst/>
          </a:prstGeom>
        </p:spPr>
      </p:pic>
    </p:spTree>
    <p:extLst>
      <p:ext uri="{BB962C8B-B14F-4D97-AF65-F5344CB8AC3E}">
        <p14:creationId xmlns:p14="http://schemas.microsoft.com/office/powerpoint/2010/main" val="3973111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C5952-E121-3D3D-85CF-55FED9B921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15D86E-3FCF-6BA9-4608-63D636FA1F6E}"/>
              </a:ext>
            </a:extLst>
          </p:cNvPr>
          <p:cNvSpPr>
            <a:spLocks noGrp="1"/>
          </p:cNvSpPr>
          <p:nvPr>
            <p:ph sz="half" idx="1"/>
          </p:nvPr>
        </p:nvSpPr>
        <p:spPr/>
        <p:txBody>
          <a:bodyPr/>
          <a:lstStyle/>
          <a:p>
            <a:pPr marL="0" indent="0">
              <a:buNone/>
            </a:pPr>
            <a:r>
              <a:rPr lang="en-GB" sz="2000" dirty="0">
                <a:latin typeface="Nexa-Bold" panose="01000000000000000000" pitchFamily="2" charset="0"/>
              </a:rPr>
              <a:t>Uploading (Arduino IDE)</a:t>
            </a:r>
          </a:p>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endParaRPr lang="en-GB" sz="1400" dirty="0"/>
          </a:p>
          <a:p>
            <a:r>
              <a:rPr lang="en-GB" sz="1400" dirty="0"/>
              <a:t>The following message should appear o the IDE</a:t>
            </a:r>
          </a:p>
          <a:p>
            <a:endParaRPr lang="en-GB" sz="1400" dirty="0"/>
          </a:p>
        </p:txBody>
      </p:sp>
      <p:sp>
        <p:nvSpPr>
          <p:cNvPr id="3" name="Content Placeholder 2">
            <a:extLst>
              <a:ext uri="{FF2B5EF4-FFF2-40B4-BE49-F238E27FC236}">
                <a16:creationId xmlns:a16="http://schemas.microsoft.com/office/drawing/2014/main" id="{8593B34F-5A88-9E43-A214-032BB4F8515C}"/>
              </a:ext>
            </a:extLst>
          </p:cNvPr>
          <p:cNvSpPr>
            <a:spLocks noGrp="1"/>
          </p:cNvSpPr>
          <p:nvPr>
            <p:ph sz="half" idx="2"/>
          </p:nvPr>
        </p:nvSpPr>
        <p:spPr>
          <a:noFill/>
        </p:spPr>
        <p:txBody>
          <a:bodyPr>
            <a:normAutofit/>
          </a:bodyPr>
          <a:lstStyle/>
          <a:p>
            <a:pPr marL="0" indent="0">
              <a:buNone/>
            </a:pPr>
            <a:r>
              <a:rPr lang="en-GB" sz="2000" dirty="0">
                <a:latin typeface="Nexa-Bold" panose="01000000000000000000" pitchFamily="2" charset="0"/>
              </a:rPr>
              <a:t>Running the node (Computer)</a:t>
            </a:r>
          </a:p>
          <a:p>
            <a:pPr>
              <a:lnSpc>
                <a:spcPct val="150000"/>
              </a:lnSpc>
            </a:pPr>
            <a:r>
              <a:rPr lang="en-GB" sz="1400" dirty="0"/>
              <a:t>Connect the board to the computer with ROS.</a:t>
            </a:r>
          </a:p>
          <a:p>
            <a:pPr>
              <a:lnSpc>
                <a:spcPct val="150000"/>
              </a:lnSpc>
            </a:pPr>
            <a:r>
              <a:rPr lang="en-GB" sz="1400" dirty="0"/>
              <a:t>(In Ubuntu) Make sure the port permissions are granted for the user (Skip this step if already performed). </a:t>
            </a:r>
          </a:p>
          <a:p>
            <a:pPr lvl="1">
              <a:lnSpc>
                <a:spcPct val="150000"/>
              </a:lnSpc>
            </a:pPr>
            <a:r>
              <a:rPr lang="en-US" sz="1400" dirty="0"/>
              <a:t>In a new terminal type </a:t>
            </a:r>
            <a:r>
              <a:rPr lang="en-US" sz="1400" dirty="0">
                <a:highlight>
                  <a:srgbClr val="C0C0C0"/>
                </a:highlight>
                <a:latin typeface="Consolas" panose="020B0609020204030204" pitchFamily="49" charset="0"/>
              </a:rPr>
              <a:t>cd /dev</a:t>
            </a:r>
            <a:r>
              <a:rPr lang="en-US" sz="1400" dirty="0">
                <a:latin typeface="Consolas" panose="020B0609020204030204" pitchFamily="49" charset="0"/>
              </a:rPr>
              <a:t> </a:t>
            </a:r>
            <a:r>
              <a:rPr lang="en-US" sz="1400" dirty="0"/>
              <a:t>to </a:t>
            </a:r>
            <a:r>
              <a:rPr lang="en-GB" sz="1400" dirty="0"/>
              <a:t>visualise</a:t>
            </a:r>
            <a:r>
              <a:rPr lang="en-US" sz="1400" dirty="0"/>
              <a:t> the port designated by Ubuntu to the MCU. This port are usually called </a:t>
            </a:r>
            <a:r>
              <a:rPr lang="en-US" sz="1400" dirty="0">
                <a:highlight>
                  <a:srgbClr val="C0C0C0"/>
                </a:highlight>
                <a:latin typeface="Consolas" panose="020B0609020204030204" pitchFamily="49" charset="0"/>
              </a:rPr>
              <a:t>/ttyACM0</a:t>
            </a:r>
            <a:r>
              <a:rPr lang="en-US" sz="1400" dirty="0">
                <a:latin typeface="Consolas" panose="020B0609020204030204" pitchFamily="49" charset="0"/>
              </a:rPr>
              <a:t> </a:t>
            </a:r>
            <a:r>
              <a:rPr lang="en-US" sz="1400" dirty="0"/>
              <a:t>or</a:t>
            </a:r>
            <a:r>
              <a:rPr lang="en-US" sz="1400" dirty="0">
                <a:latin typeface="Consolas" panose="020B0609020204030204" pitchFamily="49" charset="0"/>
              </a:rPr>
              <a:t> </a:t>
            </a:r>
            <a:r>
              <a:rPr lang="en-US" sz="1400" dirty="0">
                <a:highlight>
                  <a:srgbClr val="C0C0C0"/>
                </a:highlight>
                <a:latin typeface="Consolas" panose="020B0609020204030204" pitchFamily="49" charset="0"/>
              </a:rPr>
              <a:t>/ttyUSB0</a:t>
            </a:r>
            <a:r>
              <a:rPr lang="en-US" sz="1400" dirty="0">
                <a:latin typeface="Consolas" panose="020B0609020204030204" pitchFamily="49" charset="0"/>
              </a:rPr>
              <a:t>.</a:t>
            </a:r>
          </a:p>
          <a:p>
            <a:pPr lvl="1">
              <a:lnSpc>
                <a:spcPct val="150000"/>
              </a:lnSpc>
            </a:pPr>
            <a:endParaRPr lang="en-US" sz="1400" dirty="0">
              <a:latin typeface="Consolas" panose="020B0609020204030204" pitchFamily="49" charset="0"/>
            </a:endParaRPr>
          </a:p>
          <a:p>
            <a:pPr lvl="1">
              <a:lnSpc>
                <a:spcPct val="150000"/>
              </a:lnSpc>
            </a:pPr>
            <a:endParaRPr lang="en-GB" sz="1400" dirty="0"/>
          </a:p>
          <a:p>
            <a:pPr marL="0" indent="0">
              <a:lnSpc>
                <a:spcPct val="150000"/>
              </a:lnSpc>
              <a:buNone/>
            </a:pPr>
            <a:endParaRPr lang="en-GB" sz="1800" dirty="0"/>
          </a:p>
          <a:p>
            <a:endParaRPr lang="en-GB" dirty="0"/>
          </a:p>
        </p:txBody>
      </p:sp>
      <p:sp>
        <p:nvSpPr>
          <p:cNvPr id="4" name="Title 3">
            <a:extLst>
              <a:ext uri="{FF2B5EF4-FFF2-40B4-BE49-F238E27FC236}">
                <a16:creationId xmlns:a16="http://schemas.microsoft.com/office/drawing/2014/main" id="{BBFC1901-BCD0-6F12-639E-3B562D19B54B}"/>
              </a:ext>
            </a:extLst>
          </p:cNvPr>
          <p:cNvSpPr>
            <a:spLocks noGrp="1"/>
          </p:cNvSpPr>
          <p:nvPr>
            <p:ph type="title"/>
          </p:nvPr>
        </p:nvSpPr>
        <p:spPr/>
        <p:txBody>
          <a:bodyPr/>
          <a:lstStyle/>
          <a:p>
            <a:r>
              <a:rPr lang="en-GB" dirty="0"/>
              <a:t>Activity</a:t>
            </a:r>
          </a:p>
        </p:txBody>
      </p:sp>
      <p:pic>
        <p:nvPicPr>
          <p:cNvPr id="5" name="Picture 4">
            <a:extLst>
              <a:ext uri="{FF2B5EF4-FFF2-40B4-BE49-F238E27FC236}">
                <a16:creationId xmlns:a16="http://schemas.microsoft.com/office/drawing/2014/main" id="{79B6A691-6278-D674-CD00-6FBD25EC6E18}"/>
              </a:ext>
            </a:extLst>
          </p:cNvPr>
          <p:cNvPicPr>
            <a:picLocks noChangeAspect="1"/>
          </p:cNvPicPr>
          <p:nvPr/>
        </p:nvPicPr>
        <p:blipFill>
          <a:blip r:embed="rId3"/>
          <a:stretch>
            <a:fillRect/>
          </a:stretch>
        </p:blipFill>
        <p:spPr>
          <a:xfrm>
            <a:off x="2618192" y="2917277"/>
            <a:ext cx="720883" cy="411030"/>
          </a:xfrm>
          <a:prstGeom prst="rect">
            <a:avLst/>
          </a:prstGeom>
        </p:spPr>
      </p:pic>
      <p:pic>
        <p:nvPicPr>
          <p:cNvPr id="7" name="Picture 6">
            <a:extLst>
              <a:ext uri="{FF2B5EF4-FFF2-40B4-BE49-F238E27FC236}">
                <a16:creationId xmlns:a16="http://schemas.microsoft.com/office/drawing/2014/main" id="{616D8C27-CE4A-C83F-E826-97721BD12BA7}"/>
              </a:ext>
            </a:extLst>
          </p:cNvPr>
          <p:cNvPicPr>
            <a:picLocks noChangeAspect="1"/>
          </p:cNvPicPr>
          <p:nvPr/>
        </p:nvPicPr>
        <p:blipFill>
          <a:blip r:embed="rId4"/>
          <a:stretch>
            <a:fillRect/>
          </a:stretch>
        </p:blipFill>
        <p:spPr>
          <a:xfrm>
            <a:off x="1447771" y="4307575"/>
            <a:ext cx="3782607" cy="987408"/>
          </a:xfrm>
          <a:prstGeom prst="rect">
            <a:avLst/>
          </a:prstGeom>
        </p:spPr>
      </p:pic>
      <p:sp>
        <p:nvSpPr>
          <p:cNvPr id="9" name="Rectangle 3">
            <a:extLst>
              <a:ext uri="{FF2B5EF4-FFF2-40B4-BE49-F238E27FC236}">
                <a16:creationId xmlns:a16="http://schemas.microsoft.com/office/drawing/2014/main" id="{3C29F3AF-AAC1-2AF9-FE9B-37F99F8F8208}"/>
              </a:ext>
            </a:extLst>
          </p:cNvPr>
          <p:cNvSpPr>
            <a:spLocks noChangeArrowheads="1"/>
          </p:cNvSpPr>
          <p:nvPr/>
        </p:nvSpPr>
        <p:spPr bwMode="auto">
          <a:xfrm>
            <a:off x="6391656" y="4801279"/>
            <a:ext cx="5114544" cy="49498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fr-FR"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ttyACM</a:t>
            </a:r>
            <a:r>
              <a:rPr lang="en-US" sz="1400" dirty="0">
                <a:solidFill>
                  <a:srgbClr val="808080"/>
                </a:solidFill>
                <a:latin typeface="Consolas" panose="020B0609020204030204" pitchFamily="49" charset="0"/>
              </a:rPr>
              <a:t>*</a:t>
            </a:r>
          </a:p>
          <a:p>
            <a:pPr marL="265113" lvl="1" indent="-265113">
              <a:buNone/>
            </a:pP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sudo</a:t>
            </a:r>
            <a:r>
              <a:rPr lang="en-US" sz="1400" dirty="0">
                <a:solidFill>
                  <a:srgbClr val="808080"/>
                </a:solidFill>
                <a:latin typeface="Consolas" panose="020B0609020204030204" pitchFamily="49" charset="0"/>
              </a:rPr>
              <a:t> </a:t>
            </a:r>
            <a:r>
              <a:rPr lang="en-US" sz="1400" dirty="0" err="1">
                <a:solidFill>
                  <a:srgbClr val="808080"/>
                </a:solidFill>
                <a:latin typeface="Consolas" panose="020B0609020204030204" pitchFamily="49" charset="0"/>
              </a:rPr>
              <a:t>chmod</a:t>
            </a:r>
            <a:r>
              <a:rPr lang="en-US" sz="1400" dirty="0">
                <a:solidFill>
                  <a:srgbClr val="808080"/>
                </a:solidFill>
                <a:latin typeface="Consolas" panose="020B0609020204030204" pitchFamily="49" charset="0"/>
              </a:rPr>
              <a:t> 666 /dev/</a:t>
            </a:r>
            <a:r>
              <a:rPr lang="en-US" sz="1400" dirty="0" err="1">
                <a:solidFill>
                  <a:srgbClr val="808080"/>
                </a:solidFill>
                <a:latin typeface="Consolas" panose="020B0609020204030204" pitchFamily="49" charset="0"/>
              </a:rPr>
              <a:t>ttyUSB</a:t>
            </a:r>
            <a:r>
              <a:rPr lang="en-US" sz="1400" dirty="0">
                <a:solidFill>
                  <a:srgbClr val="808080"/>
                </a:solidFill>
                <a:latin typeface="Consolas" panose="020B0609020204030204" pitchFamily="49" charset="0"/>
              </a:rPr>
              <a:t>*</a:t>
            </a:r>
            <a:endParaRPr lang="en-GB" sz="1400" dirty="0">
              <a:solidFill>
                <a:srgbClr val="808080"/>
              </a:solidFill>
              <a:latin typeface="Consolas" panose="020B0609020204030204" pitchFamily="49" charset="0"/>
            </a:endParaRPr>
          </a:p>
        </p:txBody>
      </p:sp>
    </p:spTree>
    <p:extLst>
      <p:ext uri="{BB962C8B-B14F-4D97-AF65-F5344CB8AC3E}">
        <p14:creationId xmlns:p14="http://schemas.microsoft.com/office/powerpoint/2010/main" val="3337683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B885-49A3-8F8D-B56E-088D1A89B4F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AD2BEF-A153-7F3A-A509-F3E3E75F3961}"/>
              </a:ext>
            </a:extLst>
          </p:cNvPr>
          <p:cNvSpPr>
            <a:spLocks noGrp="1"/>
          </p:cNvSpPr>
          <p:nvPr>
            <p:ph sz="half" idx="1"/>
          </p:nvPr>
        </p:nvSpPr>
        <p:spPr/>
        <p:txBody>
          <a:bodyPr>
            <a:normAutofit/>
          </a:bodyPr>
          <a:lstStyle/>
          <a:p>
            <a:pPr marL="0" indent="0">
              <a:lnSpc>
                <a:spcPct val="170000"/>
              </a:lnSpc>
              <a:buNone/>
              <a:tabLst>
                <a:tab pos="3408363" algn="l"/>
              </a:tabLst>
            </a:pPr>
            <a:r>
              <a:rPr lang="en-US" sz="2000" dirty="0">
                <a:latin typeface="Nexa-Bold" panose="01000000000000000000" pitchFamily="2" charset="0"/>
              </a:rPr>
              <a:t>Test (Computer)</a:t>
            </a:r>
          </a:p>
          <a:p>
            <a:pPr marL="342900" indent="-342900">
              <a:lnSpc>
                <a:spcPct val="170000"/>
              </a:lnSpc>
              <a:buFont typeface="+mj-lt"/>
              <a:buAutoNum type="arabicPeriod"/>
              <a:tabLst>
                <a:tab pos="3408363" algn="l"/>
              </a:tabLst>
            </a:pPr>
            <a:r>
              <a:rPr lang="en-US" sz="1600" dirty="0"/>
              <a:t>Open a terminal and type the following.</a:t>
            </a:r>
          </a:p>
          <a:p>
            <a:pPr marL="342900" indent="-342900">
              <a:lnSpc>
                <a:spcPct val="170000"/>
              </a:lnSpc>
              <a:buFont typeface="+mj-lt"/>
              <a:buAutoNum type="arabicPeriod"/>
              <a:tabLst>
                <a:tab pos="3408363" algn="l"/>
              </a:tabLst>
            </a:pPr>
            <a:endParaRPr lang="en-US" sz="1600" dirty="0"/>
          </a:p>
          <a:p>
            <a:pPr marL="342900" indent="-342900">
              <a:lnSpc>
                <a:spcPct val="150000"/>
              </a:lnSpc>
              <a:buFont typeface="+mj-lt"/>
              <a:buAutoNum type="arabicPeriod"/>
              <a:tabLst>
                <a:tab pos="3408363" algn="l"/>
              </a:tabLst>
            </a:pPr>
            <a:endParaRPr lang="en-US" sz="2800" dirty="0"/>
          </a:p>
          <a:p>
            <a:pPr marL="342900" indent="-342900">
              <a:lnSpc>
                <a:spcPct val="150000"/>
              </a:lnSpc>
              <a:buFont typeface="+mj-lt"/>
              <a:buAutoNum type="arabicPeriod"/>
              <a:tabLst>
                <a:tab pos="3408363" algn="l"/>
              </a:tabLst>
            </a:pPr>
            <a:endParaRPr lang="en-US" sz="2800" dirty="0"/>
          </a:p>
        </p:txBody>
      </p:sp>
      <p:sp>
        <p:nvSpPr>
          <p:cNvPr id="3" name="Content Placeholder 2">
            <a:extLst>
              <a:ext uri="{FF2B5EF4-FFF2-40B4-BE49-F238E27FC236}">
                <a16:creationId xmlns:a16="http://schemas.microsoft.com/office/drawing/2014/main" id="{1AA461ED-7914-F269-560A-F45C4A89A73A}"/>
              </a:ext>
            </a:extLst>
          </p:cNvPr>
          <p:cNvSpPr>
            <a:spLocks noGrp="1"/>
          </p:cNvSpPr>
          <p:nvPr>
            <p:ph sz="half" idx="2"/>
          </p:nvPr>
        </p:nvSpPr>
        <p:spPr/>
        <p:txBody>
          <a:bodyPr/>
          <a:lstStyle/>
          <a:p>
            <a:pPr marL="342900" indent="-342900">
              <a:lnSpc>
                <a:spcPct val="150000"/>
              </a:lnSpc>
              <a:buFont typeface="+mj-lt"/>
              <a:buAutoNum type="arabicPeriod" startAt="2"/>
            </a:pPr>
            <a:r>
              <a:rPr lang="en-US" sz="1400" dirty="0"/>
              <a:t>Open another terminal and type the following.</a:t>
            </a:r>
          </a:p>
          <a:p>
            <a:pPr marL="342900" indent="-342900">
              <a:lnSpc>
                <a:spcPct val="150000"/>
              </a:lnSpc>
              <a:buFont typeface="+mj-lt"/>
              <a:buAutoNum type="arabicPeriod" startAt="2"/>
            </a:pPr>
            <a:endParaRPr lang="en-GB" sz="1400" dirty="0"/>
          </a:p>
          <a:p>
            <a:pPr marL="342900" indent="-342900">
              <a:lnSpc>
                <a:spcPct val="150000"/>
              </a:lnSpc>
              <a:buFont typeface="+mj-lt"/>
              <a:buAutoNum type="arabicPeriod" startAt="2"/>
            </a:pPr>
            <a:endParaRPr lang="en-GB" sz="1400" dirty="0"/>
          </a:p>
          <a:p>
            <a:pPr marL="342900" indent="-342900">
              <a:lnSpc>
                <a:spcPct val="150000"/>
              </a:lnSpc>
              <a:buFont typeface="+mj-lt"/>
              <a:buAutoNum type="arabicPeriod" startAt="2"/>
            </a:pPr>
            <a:endParaRPr lang="en-GB" sz="1400" dirty="0"/>
          </a:p>
          <a:p>
            <a:pPr marL="342900" indent="-342900">
              <a:lnSpc>
                <a:spcPct val="150000"/>
              </a:lnSpc>
              <a:buFont typeface="+mj-lt"/>
              <a:buAutoNum type="arabicPeriod" startAt="2"/>
            </a:pPr>
            <a:r>
              <a:rPr lang="en-US" sz="1400" dirty="0"/>
              <a:t>Echo the topic “</a:t>
            </a:r>
            <a:r>
              <a:rPr lang="pt-BR" sz="1400" dirty="0"/>
              <a:t>/button_state</a:t>
            </a:r>
            <a:r>
              <a:rPr lang="en-US" sz="1400" dirty="0"/>
              <a:t>” . Press the Button! </a:t>
            </a:r>
          </a:p>
          <a:p>
            <a:pPr marL="342900" indent="-342900">
              <a:lnSpc>
                <a:spcPct val="150000"/>
              </a:lnSpc>
              <a:buFont typeface="+mj-lt"/>
              <a:buAutoNum type="arabicPeriod" startAt="2"/>
            </a:pPr>
            <a:endParaRPr lang="en-US" sz="1400" dirty="0"/>
          </a:p>
          <a:p>
            <a:pPr marL="342900" indent="-342900">
              <a:lnSpc>
                <a:spcPct val="150000"/>
              </a:lnSpc>
              <a:buFont typeface="+mj-lt"/>
              <a:buAutoNum type="arabicPeriod" startAt="2"/>
            </a:pPr>
            <a:r>
              <a:rPr lang="en-US" sz="1400" dirty="0"/>
              <a:t>Publish to the LED on the topic “/</a:t>
            </a:r>
            <a:r>
              <a:rPr lang="en-US" sz="1400" dirty="0" err="1"/>
              <a:t>led_brightness</a:t>
            </a:r>
            <a:r>
              <a:rPr lang="en-US" sz="1400" dirty="0"/>
              <a:t> ”</a:t>
            </a:r>
          </a:p>
          <a:p>
            <a:endParaRPr lang="en-GB" dirty="0"/>
          </a:p>
        </p:txBody>
      </p:sp>
      <p:sp>
        <p:nvSpPr>
          <p:cNvPr id="4" name="Title 3">
            <a:extLst>
              <a:ext uri="{FF2B5EF4-FFF2-40B4-BE49-F238E27FC236}">
                <a16:creationId xmlns:a16="http://schemas.microsoft.com/office/drawing/2014/main" id="{98B1F15C-0BEE-F2FD-12DD-7AF3F9806B19}"/>
              </a:ext>
            </a:extLst>
          </p:cNvPr>
          <p:cNvSpPr>
            <a:spLocks noGrp="1"/>
          </p:cNvSpPr>
          <p:nvPr>
            <p:ph type="title"/>
          </p:nvPr>
        </p:nvSpPr>
        <p:spPr/>
        <p:txBody>
          <a:bodyPr/>
          <a:lstStyle/>
          <a:p>
            <a:r>
              <a:rPr lang="en-GB" dirty="0"/>
              <a:t>Activity 3</a:t>
            </a:r>
          </a:p>
        </p:txBody>
      </p:sp>
      <p:sp>
        <p:nvSpPr>
          <p:cNvPr id="6" name="Rectangle 3">
            <a:extLst>
              <a:ext uri="{FF2B5EF4-FFF2-40B4-BE49-F238E27FC236}">
                <a16:creationId xmlns:a16="http://schemas.microsoft.com/office/drawing/2014/main" id="{F35C8F41-1750-2D99-2956-AE6B10E97E6D}"/>
              </a:ext>
            </a:extLst>
          </p:cNvPr>
          <p:cNvSpPr>
            <a:spLocks noChangeArrowheads="1"/>
          </p:cNvSpPr>
          <p:nvPr/>
        </p:nvSpPr>
        <p:spPr bwMode="auto">
          <a:xfrm>
            <a:off x="838200" y="315268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ros2 run micro_ros_agent micro_ros_agent serial --dev /dev/tty***0</a:t>
            </a:r>
            <a:endParaRPr lang="en-US" sz="1100" dirty="0">
              <a:latin typeface="Consolas" panose="020B0609020204030204" pitchFamily="49" charset="0"/>
            </a:endParaRPr>
          </a:p>
        </p:txBody>
      </p:sp>
      <p:sp>
        <p:nvSpPr>
          <p:cNvPr id="11" name="Rectangle 3">
            <a:extLst>
              <a:ext uri="{FF2B5EF4-FFF2-40B4-BE49-F238E27FC236}">
                <a16:creationId xmlns:a16="http://schemas.microsoft.com/office/drawing/2014/main" id="{F5DFBC53-EBE0-D1BD-0963-E65AE2320BE9}"/>
              </a:ext>
            </a:extLst>
          </p:cNvPr>
          <p:cNvSpPr>
            <a:spLocks noChangeArrowheads="1"/>
          </p:cNvSpPr>
          <p:nvPr/>
        </p:nvSpPr>
        <p:spPr bwMode="auto">
          <a:xfrm>
            <a:off x="6172200" y="4972956"/>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a:t>
            </a:r>
            <a:r>
              <a:rPr lang="en-GB" sz="1100" dirty="0">
                <a:latin typeface="Consolas" panose="020B0609020204030204" pitchFamily="49" charset="0"/>
              </a:rPr>
              <a:t>ros2 topic pub /</a:t>
            </a:r>
            <a:r>
              <a:rPr lang="en-GB" sz="1100" dirty="0" err="1">
                <a:latin typeface="Consolas" panose="020B0609020204030204" pitchFamily="49" charset="0"/>
              </a:rPr>
              <a:t>led_brightness</a:t>
            </a:r>
            <a:r>
              <a:rPr lang="en-GB" sz="1100" dirty="0">
                <a:latin typeface="Consolas" panose="020B0609020204030204" pitchFamily="49" charset="0"/>
              </a:rPr>
              <a:t> std_msgs/</a:t>
            </a:r>
            <a:r>
              <a:rPr lang="en-GB" sz="1100" dirty="0" err="1">
                <a:latin typeface="Consolas" panose="020B0609020204030204" pitchFamily="49" charset="0"/>
              </a:rPr>
              <a:t>msg</a:t>
            </a:r>
            <a:r>
              <a:rPr lang="en-GB" sz="1100" dirty="0">
                <a:latin typeface="Consolas" panose="020B0609020204030204" pitchFamily="49" charset="0"/>
              </a:rPr>
              <a:t>/Float32 "data: 0.5"</a:t>
            </a:r>
            <a:endParaRPr lang="fr-FR" sz="1100" dirty="0">
              <a:latin typeface="Consolas" panose="020B0609020204030204" pitchFamily="49" charset="0"/>
            </a:endParaRPr>
          </a:p>
        </p:txBody>
      </p:sp>
      <p:pic>
        <p:nvPicPr>
          <p:cNvPr id="5" name="Picture 4">
            <a:extLst>
              <a:ext uri="{FF2B5EF4-FFF2-40B4-BE49-F238E27FC236}">
                <a16:creationId xmlns:a16="http://schemas.microsoft.com/office/drawing/2014/main" id="{DD78B549-BFCC-8411-2C5A-DF966115C4B8}"/>
              </a:ext>
            </a:extLst>
          </p:cNvPr>
          <p:cNvPicPr>
            <a:picLocks noChangeAspect="1"/>
          </p:cNvPicPr>
          <p:nvPr/>
        </p:nvPicPr>
        <p:blipFill>
          <a:blip r:embed="rId3"/>
          <a:stretch>
            <a:fillRect/>
          </a:stretch>
        </p:blipFill>
        <p:spPr>
          <a:xfrm>
            <a:off x="1288656" y="3755437"/>
            <a:ext cx="3230296" cy="2901791"/>
          </a:xfrm>
          <a:prstGeom prst="rect">
            <a:avLst/>
          </a:prstGeom>
        </p:spPr>
      </p:pic>
      <p:sp>
        <p:nvSpPr>
          <p:cNvPr id="10" name="Rectangle 3">
            <a:extLst>
              <a:ext uri="{FF2B5EF4-FFF2-40B4-BE49-F238E27FC236}">
                <a16:creationId xmlns:a16="http://schemas.microsoft.com/office/drawing/2014/main" id="{6F9F3BCC-8B62-F4B6-846B-2E7496735348}"/>
              </a:ext>
            </a:extLst>
          </p:cNvPr>
          <p:cNvSpPr>
            <a:spLocks noChangeArrowheads="1"/>
          </p:cNvSpPr>
          <p:nvPr/>
        </p:nvSpPr>
        <p:spPr bwMode="auto">
          <a:xfrm>
            <a:off x="6172200" y="2426737"/>
            <a:ext cx="51054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buFont typeface="Arial" panose="020B0604020202020204" pitchFamily="34" charset="0"/>
              <a:buNone/>
            </a:pPr>
            <a:r>
              <a:rPr lang="en-GB" sz="1100" dirty="0">
                <a:solidFill>
                  <a:schemeClr val="bg2">
                    <a:lumMod val="25000"/>
                  </a:schemeClr>
                </a:solidFill>
                <a:latin typeface="Consolas" panose="020B0609020204030204" pitchFamily="49" charset="0"/>
              </a:rPr>
              <a:t>$ ros2 topic list</a:t>
            </a:r>
            <a:endParaRPr lang="en-US" sz="1100" dirty="0">
              <a:solidFill>
                <a:schemeClr val="bg2">
                  <a:lumMod val="25000"/>
                </a:schemeClr>
              </a:solidFill>
              <a:latin typeface="Consolas" panose="020B0609020204030204" pitchFamily="49" charset="0"/>
            </a:endParaRPr>
          </a:p>
        </p:txBody>
      </p:sp>
      <p:pic>
        <p:nvPicPr>
          <p:cNvPr id="9" name="Picture 8">
            <a:extLst>
              <a:ext uri="{FF2B5EF4-FFF2-40B4-BE49-F238E27FC236}">
                <a16:creationId xmlns:a16="http://schemas.microsoft.com/office/drawing/2014/main" id="{A52C5739-E9BC-522A-D02D-35014C9D80E7}"/>
              </a:ext>
            </a:extLst>
          </p:cNvPr>
          <p:cNvPicPr>
            <a:picLocks noChangeAspect="1"/>
          </p:cNvPicPr>
          <p:nvPr/>
        </p:nvPicPr>
        <p:blipFill>
          <a:blip r:embed="rId4"/>
          <a:stretch>
            <a:fillRect/>
          </a:stretch>
        </p:blipFill>
        <p:spPr>
          <a:xfrm>
            <a:off x="6926878" y="2723142"/>
            <a:ext cx="3279423" cy="859093"/>
          </a:xfrm>
          <a:prstGeom prst="rect">
            <a:avLst/>
          </a:prstGeom>
        </p:spPr>
      </p:pic>
      <p:sp>
        <p:nvSpPr>
          <p:cNvPr id="13" name="Rectangle 3">
            <a:extLst>
              <a:ext uri="{FF2B5EF4-FFF2-40B4-BE49-F238E27FC236}">
                <a16:creationId xmlns:a16="http://schemas.microsoft.com/office/drawing/2014/main" id="{ABE12BEF-7158-7921-DAD7-5A5D171479D5}"/>
              </a:ext>
            </a:extLst>
          </p:cNvPr>
          <p:cNvSpPr>
            <a:spLocks noChangeArrowheads="1"/>
          </p:cNvSpPr>
          <p:nvPr/>
        </p:nvSpPr>
        <p:spPr bwMode="auto">
          <a:xfrm>
            <a:off x="6172200" y="4050835"/>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265113" lvl="1" indent="-265113">
              <a:buNone/>
            </a:pPr>
            <a:r>
              <a:rPr lang="pt-BR" sz="1100" dirty="0">
                <a:latin typeface="Consolas" panose="020B0609020204030204" pitchFamily="49" charset="0"/>
              </a:rPr>
              <a:t>$ </a:t>
            </a:r>
            <a:r>
              <a:rPr lang="en-GB" sz="1100" dirty="0">
                <a:latin typeface="Consolas" panose="020B0609020204030204" pitchFamily="49" charset="0"/>
              </a:rPr>
              <a:t> ros2 topic echo /</a:t>
            </a:r>
            <a:r>
              <a:rPr lang="en-GB" sz="1100" dirty="0" err="1">
                <a:latin typeface="Consolas" panose="020B0609020204030204" pitchFamily="49" charset="0"/>
              </a:rPr>
              <a:t>button_state</a:t>
            </a:r>
            <a:endParaRPr lang="fr-FR" sz="1100" dirty="0">
              <a:latin typeface="Consolas" panose="020B0609020204030204" pitchFamily="49" charset="0"/>
            </a:endParaRPr>
          </a:p>
        </p:txBody>
      </p:sp>
      <p:pic>
        <p:nvPicPr>
          <p:cNvPr id="15" name="Picture 14">
            <a:extLst>
              <a:ext uri="{FF2B5EF4-FFF2-40B4-BE49-F238E27FC236}">
                <a16:creationId xmlns:a16="http://schemas.microsoft.com/office/drawing/2014/main" id="{171BA204-FD8B-F17D-1D7A-D9E126C8AAA2}"/>
              </a:ext>
            </a:extLst>
          </p:cNvPr>
          <p:cNvPicPr>
            <a:picLocks noChangeAspect="1"/>
          </p:cNvPicPr>
          <p:nvPr/>
        </p:nvPicPr>
        <p:blipFill>
          <a:blip r:embed="rId5"/>
          <a:stretch>
            <a:fillRect/>
          </a:stretch>
        </p:blipFill>
        <p:spPr>
          <a:xfrm>
            <a:off x="8840078" y="5506667"/>
            <a:ext cx="3223405" cy="1062328"/>
          </a:xfrm>
          <a:prstGeom prst="rect">
            <a:avLst/>
          </a:prstGeom>
        </p:spPr>
      </p:pic>
      <p:pic>
        <p:nvPicPr>
          <p:cNvPr id="17" name="Picture 16">
            <a:extLst>
              <a:ext uri="{FF2B5EF4-FFF2-40B4-BE49-F238E27FC236}">
                <a16:creationId xmlns:a16="http://schemas.microsoft.com/office/drawing/2014/main" id="{A0BBD5B0-7C66-C9A1-0685-FBF333E95AC8}"/>
              </a:ext>
            </a:extLst>
          </p:cNvPr>
          <p:cNvPicPr>
            <a:picLocks noChangeAspect="1"/>
          </p:cNvPicPr>
          <p:nvPr/>
        </p:nvPicPr>
        <p:blipFill>
          <a:blip r:embed="rId6"/>
          <a:stretch>
            <a:fillRect/>
          </a:stretch>
        </p:blipFill>
        <p:spPr>
          <a:xfrm>
            <a:off x="5386421" y="5611276"/>
            <a:ext cx="3004706" cy="853111"/>
          </a:xfrm>
          <a:prstGeom prst="rect">
            <a:avLst/>
          </a:prstGeom>
        </p:spPr>
      </p:pic>
    </p:spTree>
    <p:extLst>
      <p:ext uri="{BB962C8B-B14F-4D97-AF65-F5344CB8AC3E}">
        <p14:creationId xmlns:p14="http://schemas.microsoft.com/office/powerpoint/2010/main" val="1662512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3F23D-D4CB-25D8-BF8A-61CCA8CDA2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0D487-510E-66A9-3CED-7F4E75F570C7}"/>
              </a:ext>
            </a:extLst>
          </p:cNvPr>
          <p:cNvSpPr>
            <a:spLocks noGrp="1"/>
          </p:cNvSpPr>
          <p:nvPr>
            <p:ph type="ctrTitle"/>
          </p:nvPr>
        </p:nvSpPr>
        <p:spPr>
          <a:xfrm>
            <a:off x="406206" y="2767280"/>
            <a:ext cx="3864780" cy="1323439"/>
          </a:xfrm>
        </p:spPr>
        <p:txBody>
          <a:bodyPr>
            <a:normAutofit fontScale="90000"/>
          </a:bodyPr>
          <a:lstStyle/>
          <a:p>
            <a:r>
              <a:rPr lang="en-GB" dirty="0"/>
              <a:t>Micro-ROS Communication</a:t>
            </a:r>
          </a:p>
        </p:txBody>
      </p:sp>
      <p:sp>
        <p:nvSpPr>
          <p:cNvPr id="3" name="Subtitle 2">
            <a:extLst>
              <a:ext uri="{FF2B5EF4-FFF2-40B4-BE49-F238E27FC236}">
                <a16:creationId xmlns:a16="http://schemas.microsoft.com/office/drawing/2014/main" id="{243206F8-A146-1B98-C28B-22BCC637532A}"/>
              </a:ext>
            </a:extLst>
          </p:cNvPr>
          <p:cNvSpPr>
            <a:spLocks noGrp="1"/>
          </p:cNvSpPr>
          <p:nvPr>
            <p:ph type="subTitle" idx="1"/>
          </p:nvPr>
        </p:nvSpPr>
        <p:spPr/>
        <p:txBody>
          <a:bodyPr/>
          <a:lstStyle/>
          <a:p>
            <a:r>
              <a:rPr lang="en-GB" dirty="0"/>
              <a:t>Micro-</a:t>
            </a:r>
            <a:r>
              <a:rPr lang="en-GB" dirty="0" err="1"/>
              <a:t>ros</a:t>
            </a:r>
            <a:r>
              <a:rPr lang="en-GB" dirty="0"/>
              <a:t> Wi-Fi communication</a:t>
            </a:r>
          </a:p>
        </p:txBody>
      </p:sp>
    </p:spTree>
    <p:extLst>
      <p:ext uri="{BB962C8B-B14F-4D97-AF65-F5344CB8AC3E}">
        <p14:creationId xmlns:p14="http://schemas.microsoft.com/office/powerpoint/2010/main" val="2579050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9A6C-9B4D-F1A9-1474-DFD64228399C}"/>
              </a:ext>
            </a:extLst>
          </p:cNvPr>
          <p:cNvSpPr>
            <a:spLocks noGrp="1"/>
          </p:cNvSpPr>
          <p:nvPr>
            <p:ph sz="half" idx="1"/>
          </p:nvPr>
        </p:nvSpPr>
        <p:spPr/>
        <p:txBody>
          <a:bodyPr>
            <a:normAutofit fontScale="92500" lnSpcReduction="20000"/>
          </a:bodyPr>
          <a:lstStyle/>
          <a:p>
            <a:pPr marL="0" indent="0">
              <a:lnSpc>
                <a:spcPct val="150000"/>
              </a:lnSpc>
              <a:buNone/>
            </a:pPr>
            <a:r>
              <a:rPr lang="en-GB" sz="2000" dirty="0">
                <a:latin typeface="Nexa-Bold" panose="01000000000000000000" pitchFamily="2" charset="0"/>
              </a:rPr>
              <a:t>Introduction</a:t>
            </a:r>
          </a:p>
          <a:p>
            <a:pPr>
              <a:lnSpc>
                <a:spcPct val="150000"/>
              </a:lnSpc>
            </a:pPr>
            <a:r>
              <a:rPr lang="en-GB" sz="1800" dirty="0"/>
              <a:t>Embedded systems. Typically communicate via serial, communication.</a:t>
            </a:r>
          </a:p>
          <a:p>
            <a:pPr>
              <a:lnSpc>
                <a:spcPct val="150000"/>
              </a:lnSpc>
            </a:pPr>
            <a:r>
              <a:rPr lang="en-GB" sz="1800" dirty="0"/>
              <a:t>Micro-ROS enables communication between embedded systems and a ROS 2 network using various wired and wireless protocols.</a:t>
            </a:r>
          </a:p>
          <a:p>
            <a:pPr>
              <a:lnSpc>
                <a:spcPct val="150000"/>
              </a:lnSpc>
            </a:pPr>
            <a:r>
              <a:rPr lang="en-GB" sz="1800" dirty="0"/>
              <a:t>Micro-ROS provides flexibility in choosing transport layers for data exchange.</a:t>
            </a:r>
          </a:p>
          <a:p>
            <a:pPr>
              <a:lnSpc>
                <a:spcPct val="150000"/>
              </a:lnSpc>
            </a:pPr>
            <a:r>
              <a:rPr lang="en-GB" sz="1800" dirty="0"/>
              <a:t>Selecting the right transport depends on hardware capabilities, network requirements, and application constraints.</a:t>
            </a:r>
          </a:p>
        </p:txBody>
      </p:sp>
      <p:pic>
        <p:nvPicPr>
          <p:cNvPr id="5" name="Content Placeholder 4">
            <a:extLst>
              <a:ext uri="{FF2B5EF4-FFF2-40B4-BE49-F238E27FC236}">
                <a16:creationId xmlns:a16="http://schemas.microsoft.com/office/drawing/2014/main" id="{79F43556-8CD0-6D52-F598-DD5B21123D73}"/>
              </a:ext>
            </a:extLst>
          </p:cNvPr>
          <p:cNvPicPr>
            <a:picLocks noGrp="1" noChangeAspect="1"/>
          </p:cNvPicPr>
          <p:nvPr>
            <p:ph sz="half" idx="2"/>
          </p:nvPr>
        </p:nvPicPr>
        <p:blipFill>
          <a:blip r:embed="rId2"/>
          <a:stretch>
            <a:fillRect/>
          </a:stretch>
        </p:blipFill>
        <p:spPr>
          <a:xfrm>
            <a:off x="6172200" y="2207027"/>
            <a:ext cx="5181600" cy="3588533"/>
          </a:xfrm>
          <a:prstGeom prst="rect">
            <a:avLst/>
          </a:prstGeom>
        </p:spPr>
      </p:pic>
      <p:sp>
        <p:nvSpPr>
          <p:cNvPr id="4" name="Title 3">
            <a:extLst>
              <a:ext uri="{FF2B5EF4-FFF2-40B4-BE49-F238E27FC236}">
                <a16:creationId xmlns:a16="http://schemas.microsoft.com/office/drawing/2014/main" id="{D69AD055-16F5-3992-A44E-8C455C6B515C}"/>
              </a:ext>
            </a:extLst>
          </p:cNvPr>
          <p:cNvSpPr>
            <a:spLocks noGrp="1"/>
          </p:cNvSpPr>
          <p:nvPr>
            <p:ph type="title"/>
          </p:nvPr>
        </p:nvSpPr>
        <p:spPr/>
        <p:txBody>
          <a:bodyPr/>
          <a:lstStyle/>
          <a:p>
            <a:r>
              <a:rPr lang="en-GB" dirty="0"/>
              <a:t>Wi-Fi communication</a:t>
            </a:r>
          </a:p>
        </p:txBody>
      </p:sp>
    </p:spTree>
    <p:extLst>
      <p:ext uri="{BB962C8B-B14F-4D97-AF65-F5344CB8AC3E}">
        <p14:creationId xmlns:p14="http://schemas.microsoft.com/office/powerpoint/2010/main" val="3537805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A0BA-CDDC-7E89-3CCA-1C6F2ED612E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3BA0D-C20A-B871-B421-57418C8693A9}"/>
              </a:ext>
            </a:extLst>
          </p:cNvPr>
          <p:cNvSpPr>
            <a:spLocks noGrp="1"/>
          </p:cNvSpPr>
          <p:nvPr>
            <p:ph sz="half" idx="1"/>
          </p:nvPr>
        </p:nvSpPr>
        <p:spPr>
          <a:xfrm>
            <a:off x="27562" y="1825625"/>
            <a:ext cx="5181600" cy="4351338"/>
          </a:xfrm>
        </p:spPr>
        <p:txBody>
          <a:bodyPr>
            <a:normAutofit/>
          </a:bodyPr>
          <a:lstStyle/>
          <a:p>
            <a:pPr marL="0" indent="0">
              <a:lnSpc>
                <a:spcPct val="150000"/>
              </a:lnSpc>
              <a:buNone/>
            </a:pPr>
            <a:r>
              <a:rPr lang="en-GB" sz="2000" dirty="0">
                <a:latin typeface="Nexa-Bold" panose="01000000000000000000" pitchFamily="2" charset="0"/>
              </a:rPr>
              <a:t>Micro-</a:t>
            </a:r>
            <a:r>
              <a:rPr lang="en-GB" sz="2000" dirty="0" err="1">
                <a:latin typeface="Nexa-Bold" panose="01000000000000000000" pitchFamily="2" charset="0"/>
              </a:rPr>
              <a:t>ros</a:t>
            </a:r>
            <a:r>
              <a:rPr lang="en-GB" sz="2000" dirty="0">
                <a:latin typeface="Nexa-Bold" panose="01000000000000000000" pitchFamily="2" charset="0"/>
              </a:rPr>
              <a:t> transports</a:t>
            </a:r>
          </a:p>
          <a:p>
            <a:pPr>
              <a:lnSpc>
                <a:spcPct val="150000"/>
              </a:lnSpc>
            </a:pPr>
            <a:r>
              <a:rPr lang="en-GB" sz="1800" dirty="0"/>
              <a:t>Micro-ROS transports define how data is sent between embedded devices and the ROS 2 agent.</a:t>
            </a:r>
          </a:p>
          <a:p>
            <a:pPr>
              <a:lnSpc>
                <a:spcPct val="150000"/>
              </a:lnSpc>
            </a:pPr>
            <a:r>
              <a:rPr lang="en-GB" sz="1800" dirty="0"/>
              <a:t>They enable communication between microcontrollers and the ROS 2 agent running on a host.</a:t>
            </a:r>
          </a:p>
          <a:p>
            <a:pPr>
              <a:lnSpc>
                <a:spcPct val="150000"/>
              </a:lnSpc>
            </a:pPr>
            <a:r>
              <a:rPr lang="en-GB" sz="1800" dirty="0"/>
              <a:t>The user can define its own communication protocol (micro-</a:t>
            </a:r>
            <a:r>
              <a:rPr lang="en-GB" sz="1800" dirty="0" err="1"/>
              <a:t>ros</a:t>
            </a:r>
            <a:r>
              <a:rPr lang="en-GB" sz="1800" dirty="0"/>
              <a:t> transports)</a:t>
            </a:r>
          </a:p>
        </p:txBody>
      </p:sp>
      <p:pic>
        <p:nvPicPr>
          <p:cNvPr id="5" name="Content Placeholder 4">
            <a:extLst>
              <a:ext uri="{FF2B5EF4-FFF2-40B4-BE49-F238E27FC236}">
                <a16:creationId xmlns:a16="http://schemas.microsoft.com/office/drawing/2014/main" id="{7CF57218-6A84-FDAC-0138-D3E9FCFECE60}"/>
              </a:ext>
            </a:extLst>
          </p:cNvPr>
          <p:cNvPicPr>
            <a:picLocks noGrp="1" noChangeAspect="1"/>
          </p:cNvPicPr>
          <p:nvPr>
            <p:ph sz="half" idx="2"/>
          </p:nvPr>
        </p:nvPicPr>
        <p:blipFill>
          <a:blip r:embed="rId2"/>
          <a:stretch>
            <a:fillRect/>
          </a:stretch>
        </p:blipFill>
        <p:spPr>
          <a:xfrm>
            <a:off x="5231494" y="2465897"/>
            <a:ext cx="6932944" cy="3070794"/>
          </a:xfrm>
          <a:prstGeom prst="rect">
            <a:avLst/>
          </a:prstGeom>
        </p:spPr>
      </p:pic>
      <p:sp>
        <p:nvSpPr>
          <p:cNvPr id="4" name="Title 3">
            <a:extLst>
              <a:ext uri="{FF2B5EF4-FFF2-40B4-BE49-F238E27FC236}">
                <a16:creationId xmlns:a16="http://schemas.microsoft.com/office/drawing/2014/main" id="{0B420205-3154-49BC-C44A-7885B3DCB055}"/>
              </a:ext>
            </a:extLst>
          </p:cNvPr>
          <p:cNvSpPr>
            <a:spLocks noGrp="1"/>
          </p:cNvSpPr>
          <p:nvPr>
            <p:ph type="title"/>
          </p:nvPr>
        </p:nvSpPr>
        <p:spPr/>
        <p:txBody>
          <a:bodyPr/>
          <a:lstStyle/>
          <a:p>
            <a:r>
              <a:rPr lang="en-GB" dirty="0"/>
              <a:t>Wi-Fi communication</a:t>
            </a:r>
          </a:p>
        </p:txBody>
      </p:sp>
    </p:spTree>
    <p:extLst>
      <p:ext uri="{BB962C8B-B14F-4D97-AF65-F5344CB8AC3E}">
        <p14:creationId xmlns:p14="http://schemas.microsoft.com/office/powerpoint/2010/main" val="37903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EC0B9-9F5A-2036-C36B-C49AC144D1E7}"/>
              </a:ext>
            </a:extLst>
          </p:cNvPr>
          <p:cNvSpPr>
            <a:spLocks noGrp="1"/>
          </p:cNvSpPr>
          <p:nvPr>
            <p:ph sz="half" idx="1"/>
          </p:nvPr>
        </p:nvSpPr>
        <p:spPr/>
        <p:txBody>
          <a:bodyPr>
            <a:normAutofit/>
          </a:bodyPr>
          <a:lstStyle/>
          <a:p>
            <a:pPr>
              <a:lnSpc>
                <a:spcPct val="150000"/>
              </a:lnSpc>
            </a:pPr>
            <a:r>
              <a:rPr lang="en-GB" sz="1600" dirty="0"/>
              <a:t>Unlike a computer running with ROS, the dedicated OS of the microcontrollers, allows the user to have more control over the timing functions required for certain hardware and control algorithms.</a:t>
            </a:r>
          </a:p>
          <a:p>
            <a:pPr>
              <a:lnSpc>
                <a:spcPct val="150000"/>
              </a:lnSpc>
            </a:pPr>
            <a:r>
              <a:rPr lang="en-US" sz="1600" dirty="0"/>
              <a:t>Micro-</a:t>
            </a:r>
            <a:r>
              <a:rPr lang="en-US" sz="1600" dirty="0" err="1"/>
              <a:t>ros</a:t>
            </a:r>
            <a:r>
              <a:rPr lang="en-GB" sz="1600" dirty="0"/>
              <a:t> allows the board to become part of the ROS2 environment (“creating nodes”) that</a:t>
            </a:r>
            <a:r>
              <a:rPr lang="en-US" sz="1600" dirty="0"/>
              <a:t> can directly publish and subscribe to ROS2 messages, publish TF transforms, and get the ROS2 system time.</a:t>
            </a:r>
          </a:p>
          <a:p>
            <a:pPr>
              <a:lnSpc>
                <a:spcPct val="150000"/>
              </a:lnSpc>
            </a:pPr>
            <a:endParaRPr lang="en-GB" sz="1800" dirty="0"/>
          </a:p>
          <a:p>
            <a:pPr>
              <a:lnSpc>
                <a:spcPct val="150000"/>
              </a:lnSpc>
            </a:pPr>
            <a:endParaRPr lang="en-GB" sz="1800" dirty="0"/>
          </a:p>
        </p:txBody>
      </p:sp>
      <p:sp>
        <p:nvSpPr>
          <p:cNvPr id="4" name="Title 3">
            <a:extLst>
              <a:ext uri="{FF2B5EF4-FFF2-40B4-BE49-F238E27FC236}">
                <a16:creationId xmlns:a16="http://schemas.microsoft.com/office/drawing/2014/main" id="{334487F2-5D89-52E9-5457-862A526ABA26}"/>
              </a:ext>
            </a:extLst>
          </p:cNvPr>
          <p:cNvSpPr>
            <a:spLocks noGrp="1"/>
          </p:cNvSpPr>
          <p:nvPr>
            <p:ph type="title"/>
          </p:nvPr>
        </p:nvSpPr>
        <p:spPr/>
        <p:txBody>
          <a:bodyPr/>
          <a:lstStyle/>
          <a:p>
            <a:r>
              <a:rPr lang="en-US" dirty="0"/>
              <a:t>Micro-ROS: Architecture</a:t>
            </a:r>
            <a:endParaRPr lang="en-GB" dirty="0"/>
          </a:p>
        </p:txBody>
      </p:sp>
      <p:pic>
        <p:nvPicPr>
          <p:cNvPr id="7" name="Content Placeholder 6">
            <a:extLst>
              <a:ext uri="{FF2B5EF4-FFF2-40B4-BE49-F238E27FC236}">
                <a16:creationId xmlns:a16="http://schemas.microsoft.com/office/drawing/2014/main" id="{8000173E-9BCD-D7A5-5FBE-2FC553FC9CB3}"/>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rcRect/>
          <a:stretch/>
        </p:blipFill>
        <p:spPr>
          <a:xfrm>
            <a:off x="6172202" y="2016200"/>
            <a:ext cx="5731879" cy="3970187"/>
          </a:xfrm>
          <a:prstGeom prst="rect">
            <a:avLst/>
          </a:prstGeom>
        </p:spPr>
      </p:pic>
    </p:spTree>
    <p:extLst>
      <p:ext uri="{BB962C8B-B14F-4D97-AF65-F5344CB8AC3E}">
        <p14:creationId xmlns:p14="http://schemas.microsoft.com/office/powerpoint/2010/main" val="4275568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DEE9-4180-00BE-AD4D-604E172E4105}"/>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FE79FC-3E5E-1F1F-9066-8A3BDFDB84CB}"/>
              </a:ext>
            </a:extLst>
          </p:cNvPr>
          <p:cNvPicPr>
            <a:picLocks noGrp="1" noChangeAspect="1"/>
          </p:cNvPicPr>
          <p:nvPr>
            <p:ph sz="half" idx="1"/>
          </p:nvPr>
        </p:nvPicPr>
        <p:blipFill>
          <a:blip r:embed="rId2"/>
          <a:stretch>
            <a:fillRect/>
          </a:stretch>
        </p:blipFill>
        <p:spPr>
          <a:xfrm>
            <a:off x="-1" y="2951799"/>
            <a:ext cx="6133761" cy="1763075"/>
          </a:xfrm>
          <a:prstGeom prst="rect">
            <a:avLst/>
          </a:prstGeom>
        </p:spPr>
      </p:pic>
      <p:sp>
        <p:nvSpPr>
          <p:cNvPr id="3" name="Content Placeholder 2">
            <a:extLst>
              <a:ext uri="{FF2B5EF4-FFF2-40B4-BE49-F238E27FC236}">
                <a16:creationId xmlns:a16="http://schemas.microsoft.com/office/drawing/2014/main" id="{C0248170-3F1D-1426-797A-D2BF180E7670}"/>
              </a:ext>
            </a:extLst>
          </p:cNvPr>
          <p:cNvSpPr>
            <a:spLocks noGrp="1"/>
          </p:cNvSpPr>
          <p:nvPr>
            <p:ph sz="half" idx="2"/>
          </p:nvPr>
        </p:nvSpPr>
        <p:spPr/>
        <p:txBody>
          <a:bodyPr>
            <a:normAutofit fontScale="92500" lnSpcReduction="10000"/>
          </a:bodyPr>
          <a:lstStyle/>
          <a:p>
            <a:pPr marL="0" indent="0">
              <a:lnSpc>
                <a:spcPct val="100000"/>
              </a:lnSpc>
              <a:buNone/>
            </a:pPr>
            <a:r>
              <a:rPr lang="en-GB" sz="2000" dirty="0">
                <a:latin typeface="Nexa-Bold" panose="01000000000000000000" pitchFamily="2" charset="0"/>
              </a:rPr>
              <a:t>Types of predefined  Micro-ROS Transports</a:t>
            </a:r>
          </a:p>
          <a:p>
            <a:pPr>
              <a:lnSpc>
                <a:spcPct val="160000"/>
              </a:lnSpc>
            </a:pPr>
            <a:r>
              <a:rPr lang="en-GB" sz="1600" dirty="0"/>
              <a:t>Serial (UART, USB): Direct connection via serial ports (e.g., USB, UART).</a:t>
            </a:r>
          </a:p>
          <a:p>
            <a:pPr>
              <a:lnSpc>
                <a:spcPct val="160000"/>
              </a:lnSpc>
            </a:pPr>
            <a:r>
              <a:rPr lang="en-GB" sz="1600" dirty="0"/>
              <a:t>Wi-Fi (UDP/TCP): Wireless communication over a network.</a:t>
            </a:r>
          </a:p>
          <a:p>
            <a:pPr>
              <a:lnSpc>
                <a:spcPct val="160000"/>
              </a:lnSpc>
            </a:pPr>
            <a:r>
              <a:rPr lang="en-GB" sz="1600" dirty="0"/>
              <a:t>Ethernet: Wired high-speed communication.</a:t>
            </a:r>
          </a:p>
          <a:p>
            <a:pPr>
              <a:lnSpc>
                <a:spcPct val="160000"/>
              </a:lnSpc>
            </a:pPr>
            <a:r>
              <a:rPr lang="en-GB" sz="1600" dirty="0"/>
              <a:t>CAN Bus: Common in automotive and industrial applications.</a:t>
            </a:r>
          </a:p>
          <a:p>
            <a:pPr marL="0" indent="0">
              <a:lnSpc>
                <a:spcPct val="160000"/>
              </a:lnSpc>
              <a:buNone/>
            </a:pPr>
            <a:r>
              <a:rPr lang="en-GB" sz="1600" b="1" dirty="0"/>
              <a:t>This section will focus on Wi-Fi communication using micro-</a:t>
            </a:r>
            <a:r>
              <a:rPr lang="en-GB" sz="1600" b="1" dirty="0" err="1"/>
              <a:t>ros</a:t>
            </a:r>
            <a:r>
              <a:rPr lang="en-GB" sz="1600" b="1" dirty="0"/>
              <a:t>.</a:t>
            </a:r>
          </a:p>
        </p:txBody>
      </p:sp>
      <p:sp>
        <p:nvSpPr>
          <p:cNvPr id="4" name="Title 3">
            <a:extLst>
              <a:ext uri="{FF2B5EF4-FFF2-40B4-BE49-F238E27FC236}">
                <a16:creationId xmlns:a16="http://schemas.microsoft.com/office/drawing/2014/main" id="{02447DDE-9D1A-FAA3-0907-3498A7F635CF}"/>
              </a:ext>
            </a:extLst>
          </p:cNvPr>
          <p:cNvSpPr>
            <a:spLocks noGrp="1"/>
          </p:cNvSpPr>
          <p:nvPr>
            <p:ph type="title"/>
          </p:nvPr>
        </p:nvSpPr>
        <p:spPr/>
        <p:txBody>
          <a:bodyPr/>
          <a:lstStyle/>
          <a:p>
            <a:r>
              <a:rPr lang="en-GB" dirty="0"/>
              <a:t>Wi-Fi communication</a:t>
            </a:r>
          </a:p>
        </p:txBody>
      </p:sp>
    </p:spTree>
    <p:extLst>
      <p:ext uri="{BB962C8B-B14F-4D97-AF65-F5344CB8AC3E}">
        <p14:creationId xmlns:p14="http://schemas.microsoft.com/office/powerpoint/2010/main" val="4046962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8792B5-8A73-2A6F-9DBE-40DCBD0BBF29}"/>
              </a:ext>
            </a:extLst>
          </p:cNvPr>
          <p:cNvSpPr>
            <a:spLocks noGrp="1"/>
          </p:cNvSpPr>
          <p:nvPr>
            <p:ph sz="half" idx="1"/>
          </p:nvPr>
        </p:nvSpPr>
        <p:spPr/>
        <p:txBody>
          <a:bodyPr>
            <a:normAutofit/>
          </a:bodyPr>
          <a:lstStyle/>
          <a:p>
            <a:pPr marL="0" indent="0">
              <a:lnSpc>
                <a:spcPct val="160000"/>
              </a:lnSpc>
              <a:buNone/>
            </a:pPr>
            <a:r>
              <a:rPr lang="en-GB" sz="2000" dirty="0">
                <a:latin typeface="Nexa-Bold" panose="01000000000000000000" pitchFamily="2" charset="0"/>
              </a:rPr>
              <a:t>Wi-Fi for Micro-ROS</a:t>
            </a:r>
          </a:p>
          <a:p>
            <a:pPr>
              <a:lnSpc>
                <a:spcPct val="160000"/>
              </a:lnSpc>
            </a:pPr>
            <a:r>
              <a:rPr lang="en-GB" sz="1800" dirty="0"/>
              <a:t>Provides wireless communication between microcontrollers and a ROS 2 host.</a:t>
            </a:r>
          </a:p>
          <a:p>
            <a:pPr>
              <a:lnSpc>
                <a:spcPct val="160000"/>
              </a:lnSpc>
            </a:pPr>
            <a:r>
              <a:rPr lang="en-GB" sz="1800" dirty="0"/>
              <a:t>Enables remote control and monitoring of embedded robotic systems.</a:t>
            </a:r>
          </a:p>
          <a:p>
            <a:pPr>
              <a:lnSpc>
                <a:spcPct val="160000"/>
              </a:lnSpc>
            </a:pPr>
            <a:r>
              <a:rPr lang="en-GB" sz="1800" dirty="0"/>
              <a:t>Suitable for mobile robots that require untethered operation.</a:t>
            </a:r>
          </a:p>
        </p:txBody>
      </p:sp>
      <p:pic>
        <p:nvPicPr>
          <p:cNvPr id="5" name="Content Placeholder 4">
            <a:extLst>
              <a:ext uri="{FF2B5EF4-FFF2-40B4-BE49-F238E27FC236}">
                <a16:creationId xmlns:a16="http://schemas.microsoft.com/office/drawing/2014/main" id="{E463095A-3AE5-B79B-7845-EC19BCD21CFB}"/>
              </a:ext>
            </a:extLst>
          </p:cNvPr>
          <p:cNvPicPr>
            <a:picLocks noGrp="1" noChangeAspect="1"/>
          </p:cNvPicPr>
          <p:nvPr>
            <p:ph sz="half" idx="2"/>
          </p:nvPr>
        </p:nvPicPr>
        <p:blipFill>
          <a:blip r:embed="rId2"/>
          <a:stretch>
            <a:fillRect/>
          </a:stretch>
        </p:blipFill>
        <p:spPr>
          <a:xfrm>
            <a:off x="6172200" y="3038475"/>
            <a:ext cx="5940460" cy="1707513"/>
          </a:xfrm>
          <a:prstGeom prst="rect">
            <a:avLst/>
          </a:prstGeom>
        </p:spPr>
      </p:pic>
      <p:sp>
        <p:nvSpPr>
          <p:cNvPr id="4" name="Title 3">
            <a:extLst>
              <a:ext uri="{FF2B5EF4-FFF2-40B4-BE49-F238E27FC236}">
                <a16:creationId xmlns:a16="http://schemas.microsoft.com/office/drawing/2014/main" id="{44C2E761-A89C-DD81-42B9-56A37D4D97DA}"/>
              </a:ext>
            </a:extLst>
          </p:cNvPr>
          <p:cNvSpPr>
            <a:spLocks noGrp="1"/>
          </p:cNvSpPr>
          <p:nvPr>
            <p:ph type="title"/>
          </p:nvPr>
        </p:nvSpPr>
        <p:spPr/>
        <p:txBody>
          <a:bodyPr/>
          <a:lstStyle/>
          <a:p>
            <a:r>
              <a:rPr lang="en-GB" dirty="0"/>
              <a:t>Wi-Fi communication</a:t>
            </a:r>
          </a:p>
        </p:txBody>
      </p:sp>
    </p:spTree>
    <p:extLst>
      <p:ext uri="{BB962C8B-B14F-4D97-AF65-F5344CB8AC3E}">
        <p14:creationId xmlns:p14="http://schemas.microsoft.com/office/powerpoint/2010/main" val="31403054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77E9-D172-1089-9EFD-98DCDE762632}"/>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654728-6E09-D982-493C-094F7CF1B356}"/>
              </a:ext>
            </a:extLst>
          </p:cNvPr>
          <p:cNvPicPr>
            <a:picLocks noGrp="1" noChangeAspect="1"/>
          </p:cNvPicPr>
          <p:nvPr>
            <p:ph sz="half" idx="1"/>
          </p:nvPr>
        </p:nvPicPr>
        <p:blipFill>
          <a:blip r:embed="rId2"/>
          <a:stretch>
            <a:fillRect/>
          </a:stretch>
        </p:blipFill>
        <p:spPr>
          <a:xfrm>
            <a:off x="170286" y="3131060"/>
            <a:ext cx="5849514" cy="1964815"/>
          </a:xfrm>
          <a:prstGeom prst="rect">
            <a:avLst/>
          </a:prstGeom>
        </p:spPr>
      </p:pic>
      <p:sp>
        <p:nvSpPr>
          <p:cNvPr id="3" name="Content Placeholder 2">
            <a:extLst>
              <a:ext uri="{FF2B5EF4-FFF2-40B4-BE49-F238E27FC236}">
                <a16:creationId xmlns:a16="http://schemas.microsoft.com/office/drawing/2014/main" id="{6666F7B2-B0E5-B014-1AA2-D45C6682ABE0}"/>
              </a:ext>
            </a:extLst>
          </p:cNvPr>
          <p:cNvSpPr>
            <a:spLocks noGrp="1"/>
          </p:cNvSpPr>
          <p:nvPr>
            <p:ph sz="half" idx="2"/>
          </p:nvPr>
        </p:nvSpPr>
        <p:spPr/>
        <p:txBody>
          <a:bodyPr>
            <a:normAutofit fontScale="92500"/>
          </a:bodyPr>
          <a:lstStyle/>
          <a:p>
            <a:pPr marL="0" indent="0">
              <a:lnSpc>
                <a:spcPct val="150000"/>
              </a:lnSpc>
              <a:buNone/>
            </a:pPr>
            <a:r>
              <a:rPr lang="en-GB" sz="2000" dirty="0">
                <a:latin typeface="Nexa-Bold" panose="01000000000000000000" pitchFamily="2" charset="0"/>
              </a:rPr>
              <a:t>How Wi-Fi Transport Works</a:t>
            </a:r>
          </a:p>
          <a:p>
            <a:pPr marL="0" indent="0">
              <a:lnSpc>
                <a:spcPct val="150000"/>
              </a:lnSpc>
              <a:buNone/>
            </a:pPr>
            <a:r>
              <a:rPr lang="en-GB" sz="1800" dirty="0"/>
              <a:t>The microcontroller connects to a Wi-Fi network or generates and access point (AP).</a:t>
            </a:r>
          </a:p>
          <a:p>
            <a:pPr marL="0" indent="0">
              <a:lnSpc>
                <a:spcPct val="150000"/>
              </a:lnSpc>
              <a:buNone/>
            </a:pPr>
            <a:r>
              <a:rPr lang="en-GB" sz="1800" dirty="0"/>
              <a:t>The Micro-ROS Agent runs on a host computer.</a:t>
            </a:r>
          </a:p>
          <a:p>
            <a:pPr marL="0" indent="0">
              <a:lnSpc>
                <a:spcPct val="150000"/>
              </a:lnSpc>
              <a:buNone/>
            </a:pPr>
            <a:r>
              <a:rPr lang="en-GB" sz="1800" dirty="0"/>
              <a:t>Data is exchanged between the microcontroller and the host using UDP or TCP.</a:t>
            </a:r>
          </a:p>
          <a:p>
            <a:pPr marL="0" indent="0">
              <a:lnSpc>
                <a:spcPct val="150000"/>
              </a:lnSpc>
              <a:buNone/>
            </a:pPr>
            <a:r>
              <a:rPr lang="en-GB" sz="1800" b="1" dirty="0"/>
              <a:t>In this section the microcontroller will be set as an access point and communicate using Wi-Fi to the agent.</a:t>
            </a:r>
          </a:p>
          <a:p>
            <a:pPr marL="0" indent="0">
              <a:lnSpc>
                <a:spcPct val="150000"/>
              </a:lnSpc>
              <a:buNone/>
            </a:pPr>
            <a:endParaRPr lang="en-GB" sz="1800" dirty="0"/>
          </a:p>
        </p:txBody>
      </p:sp>
      <p:sp>
        <p:nvSpPr>
          <p:cNvPr id="4" name="Title 3">
            <a:extLst>
              <a:ext uri="{FF2B5EF4-FFF2-40B4-BE49-F238E27FC236}">
                <a16:creationId xmlns:a16="http://schemas.microsoft.com/office/drawing/2014/main" id="{C8EF5B0F-E7AD-1C1E-1202-1616B82F4D0F}"/>
              </a:ext>
            </a:extLst>
          </p:cNvPr>
          <p:cNvSpPr>
            <a:spLocks noGrp="1"/>
          </p:cNvSpPr>
          <p:nvPr>
            <p:ph type="title"/>
          </p:nvPr>
        </p:nvSpPr>
        <p:spPr/>
        <p:txBody>
          <a:bodyPr/>
          <a:lstStyle/>
          <a:p>
            <a:r>
              <a:rPr lang="en-GB" dirty="0"/>
              <a:t>Wi-Fi communication</a:t>
            </a:r>
          </a:p>
        </p:txBody>
      </p:sp>
    </p:spTree>
    <p:extLst>
      <p:ext uri="{BB962C8B-B14F-4D97-AF65-F5344CB8AC3E}">
        <p14:creationId xmlns:p14="http://schemas.microsoft.com/office/powerpoint/2010/main" val="573253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4E12A-F89B-00D8-45BC-F554659F3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64101-EC8A-E805-4E3E-D2A248492DFD}"/>
              </a:ext>
            </a:extLst>
          </p:cNvPr>
          <p:cNvSpPr>
            <a:spLocks noGrp="1"/>
          </p:cNvSpPr>
          <p:nvPr>
            <p:ph type="ctrTitle"/>
          </p:nvPr>
        </p:nvSpPr>
        <p:spPr/>
        <p:txBody>
          <a:bodyPr>
            <a:noAutofit/>
          </a:bodyPr>
          <a:lstStyle/>
          <a:p>
            <a:r>
              <a:rPr lang="en-GB" sz="3200" dirty="0"/>
              <a:t>Micro-ROS Serial Communication</a:t>
            </a:r>
            <a:endParaRPr lang="en-US" sz="3200" dirty="0"/>
          </a:p>
        </p:txBody>
      </p:sp>
      <p:sp>
        <p:nvSpPr>
          <p:cNvPr id="3" name="Subtitle 2">
            <a:extLst>
              <a:ext uri="{FF2B5EF4-FFF2-40B4-BE49-F238E27FC236}">
                <a16:creationId xmlns:a16="http://schemas.microsoft.com/office/drawing/2014/main" id="{91D7CEAB-62F3-1AA9-036F-2DEECDE88BAF}"/>
              </a:ext>
            </a:extLst>
          </p:cNvPr>
          <p:cNvSpPr>
            <a:spLocks noGrp="1"/>
          </p:cNvSpPr>
          <p:nvPr>
            <p:ph type="subTitle" idx="1"/>
          </p:nvPr>
        </p:nvSpPr>
        <p:spPr/>
        <p:txBody>
          <a:bodyPr>
            <a:normAutofit/>
          </a:bodyPr>
          <a:lstStyle/>
          <a:p>
            <a:r>
              <a:rPr lang="en-US" dirty="0"/>
              <a:t>Activity 4: Wi-Fi Publisher</a:t>
            </a:r>
          </a:p>
        </p:txBody>
      </p:sp>
    </p:spTree>
    <p:extLst>
      <p:ext uri="{BB962C8B-B14F-4D97-AF65-F5344CB8AC3E}">
        <p14:creationId xmlns:p14="http://schemas.microsoft.com/office/powerpoint/2010/main" val="3904078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33C38-CF84-2575-52DF-3449964B8C9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8DB4A-840B-71AD-32E6-5DE40D026F3D}"/>
              </a:ext>
            </a:extLst>
          </p:cNvPr>
          <p:cNvSpPr>
            <a:spLocks noGrp="1"/>
          </p:cNvSpPr>
          <p:nvPr>
            <p:ph sz="half" idx="1"/>
          </p:nvPr>
        </p:nvSpPr>
        <p:spPr>
          <a:xfrm>
            <a:off x="838200" y="1536458"/>
            <a:ext cx="5181600" cy="5136957"/>
          </a:xfrm>
        </p:spPr>
        <p:txBody>
          <a:bodyPr>
            <a:normAutofit/>
          </a:bodyPr>
          <a:lstStyle/>
          <a:p>
            <a:pPr>
              <a:lnSpc>
                <a:spcPct val="150000"/>
              </a:lnSpc>
            </a:pPr>
            <a:r>
              <a:rPr lang="en-GB" sz="1600" dirty="0"/>
              <a:t>The following activity is based on the example tutorial found in the provided micro-ROS libraries.</a:t>
            </a:r>
          </a:p>
          <a:p>
            <a:pPr>
              <a:lnSpc>
                <a:spcPct val="150000"/>
              </a:lnSpc>
            </a:pPr>
            <a:r>
              <a:rPr lang="en-GB" sz="1600" dirty="0"/>
              <a:t>This activity requires Arduino IDE to be installed and configured as shown in “MCR2_Micro_ROS_Installation”. </a:t>
            </a:r>
          </a:p>
          <a:p>
            <a:pPr>
              <a:lnSpc>
                <a:spcPct val="150000"/>
              </a:lnSpc>
            </a:pPr>
            <a:r>
              <a:rPr lang="en-GB" sz="1600" dirty="0"/>
              <a:t>Requirements:</a:t>
            </a:r>
          </a:p>
          <a:p>
            <a:pPr lvl="1">
              <a:lnSpc>
                <a:spcPct val="150000"/>
              </a:lnSpc>
            </a:pPr>
            <a:r>
              <a:rPr lang="en-GB" sz="1600" dirty="0"/>
              <a:t>Microcontroller</a:t>
            </a:r>
          </a:p>
          <a:p>
            <a:pPr lvl="1">
              <a:lnSpc>
                <a:spcPct val="150000"/>
              </a:lnSpc>
            </a:pPr>
            <a:r>
              <a:rPr lang="en-GB" sz="1600" dirty="0"/>
              <a:t>Computer</a:t>
            </a:r>
          </a:p>
          <a:p>
            <a:pPr lvl="1">
              <a:lnSpc>
                <a:spcPct val="150000"/>
              </a:lnSpc>
            </a:pPr>
            <a:r>
              <a:rPr lang="en-GB" sz="1600" dirty="0"/>
              <a:t>micro-</a:t>
            </a:r>
            <a:r>
              <a:rPr lang="en-GB" sz="1600" dirty="0" err="1"/>
              <a:t>usb</a:t>
            </a:r>
            <a:r>
              <a:rPr lang="en-GB" sz="1600" dirty="0"/>
              <a:t> to USB cable (Data)</a:t>
            </a:r>
          </a:p>
          <a:p>
            <a:pPr>
              <a:lnSpc>
                <a:spcPct val="150000"/>
              </a:lnSpc>
            </a:pPr>
            <a:endParaRPr lang="en-GB" sz="2000" dirty="0"/>
          </a:p>
          <a:p>
            <a:pPr>
              <a:lnSpc>
                <a:spcPct val="150000"/>
              </a:lnSpc>
            </a:pPr>
            <a:endParaRPr lang="en-GB" sz="2000" dirty="0"/>
          </a:p>
        </p:txBody>
      </p:sp>
      <p:sp>
        <p:nvSpPr>
          <p:cNvPr id="4" name="Title 3">
            <a:extLst>
              <a:ext uri="{FF2B5EF4-FFF2-40B4-BE49-F238E27FC236}">
                <a16:creationId xmlns:a16="http://schemas.microsoft.com/office/drawing/2014/main" id="{89C7119A-8894-DE02-77D2-53C13D8D7CFE}"/>
              </a:ext>
            </a:extLst>
          </p:cNvPr>
          <p:cNvSpPr>
            <a:spLocks noGrp="1"/>
          </p:cNvSpPr>
          <p:nvPr>
            <p:ph type="title"/>
          </p:nvPr>
        </p:nvSpPr>
        <p:spPr/>
        <p:txBody>
          <a:bodyPr/>
          <a:lstStyle/>
          <a:p>
            <a:r>
              <a:rPr lang="en-US" dirty="0">
                <a:latin typeface="Nexa-Bold" panose="01000000000000000000" pitchFamily="2" charset="0"/>
              </a:rPr>
              <a:t>Requirements</a:t>
            </a:r>
            <a:endParaRPr lang="en-GB" dirty="0"/>
          </a:p>
        </p:txBody>
      </p:sp>
      <p:grpSp>
        <p:nvGrpSpPr>
          <p:cNvPr id="10" name="Group 9">
            <a:extLst>
              <a:ext uri="{FF2B5EF4-FFF2-40B4-BE49-F238E27FC236}">
                <a16:creationId xmlns:a16="http://schemas.microsoft.com/office/drawing/2014/main" id="{A27CEB9B-4952-C494-EDDE-B00E7E5D4CBB}"/>
              </a:ext>
            </a:extLst>
          </p:cNvPr>
          <p:cNvGrpSpPr/>
          <p:nvPr/>
        </p:nvGrpSpPr>
        <p:grpSpPr>
          <a:xfrm>
            <a:off x="8401009" y="4164518"/>
            <a:ext cx="1995961" cy="1995961"/>
            <a:chOff x="6374432" y="4472992"/>
            <a:chExt cx="1995961" cy="1995961"/>
          </a:xfrm>
        </p:grpSpPr>
        <p:pic>
          <p:nvPicPr>
            <p:cNvPr id="11" name="Graphic 10" descr="Computer outline">
              <a:extLst>
                <a:ext uri="{FF2B5EF4-FFF2-40B4-BE49-F238E27FC236}">
                  <a16:creationId xmlns:a16="http://schemas.microsoft.com/office/drawing/2014/main" id="{801716F0-BFE1-A996-D01A-7A84BF29F8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4432" y="4472992"/>
              <a:ext cx="1995961" cy="1995961"/>
            </a:xfrm>
            <a:prstGeom prst="rect">
              <a:avLst/>
            </a:prstGeom>
          </p:spPr>
        </p:pic>
        <p:sp>
          <p:nvSpPr>
            <p:cNvPr id="15" name="TextBox 14">
              <a:extLst>
                <a:ext uri="{FF2B5EF4-FFF2-40B4-BE49-F238E27FC236}">
                  <a16:creationId xmlns:a16="http://schemas.microsoft.com/office/drawing/2014/main" id="{44386C69-3C85-6629-7C68-C692483375D4}"/>
                </a:ext>
              </a:extLst>
            </p:cNvPr>
            <p:cNvSpPr txBox="1"/>
            <p:nvPr/>
          </p:nvSpPr>
          <p:spPr>
            <a:xfrm>
              <a:off x="6486409" y="6014308"/>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Computer</a:t>
              </a:r>
              <a:endParaRPr lang="en-GB" dirty="0">
                <a:solidFill>
                  <a:schemeClr val="bg2">
                    <a:lumMod val="50000"/>
                  </a:schemeClr>
                </a:solidFill>
              </a:endParaRPr>
            </a:p>
          </p:txBody>
        </p:sp>
        <p:pic>
          <p:nvPicPr>
            <p:cNvPr id="4098" name="Picture 2" descr="Simple Arduino PNG Transparent Background, Free Download #17572 -  FreeIconsPNG">
              <a:extLst>
                <a:ext uri="{FF2B5EF4-FFF2-40B4-BE49-F238E27FC236}">
                  <a16:creationId xmlns:a16="http://schemas.microsoft.com/office/drawing/2014/main" id="{D2DABEA5-2D24-E8BA-E995-BB4F26495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734" y="5022435"/>
              <a:ext cx="940169" cy="6790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07E12AC7-6D3A-7862-9775-CAC028FDFA2B}"/>
              </a:ext>
            </a:extLst>
          </p:cNvPr>
          <p:cNvGrpSpPr/>
          <p:nvPr/>
        </p:nvGrpSpPr>
        <p:grpSpPr>
          <a:xfrm>
            <a:off x="9658635" y="1529123"/>
            <a:ext cx="1772005" cy="2186020"/>
            <a:chOff x="6374432" y="1547159"/>
            <a:chExt cx="1772005" cy="2186020"/>
          </a:xfrm>
        </p:grpSpPr>
        <p:pic>
          <p:nvPicPr>
            <p:cNvPr id="5122" name="Picture 2" descr="ESP32-DevKitC-32E Espressif Systems | Mouser México">
              <a:extLst>
                <a:ext uri="{FF2B5EF4-FFF2-40B4-BE49-F238E27FC236}">
                  <a16:creationId xmlns:a16="http://schemas.microsoft.com/office/drawing/2014/main" id="{5844E767-89C3-9442-D47C-374AC1ADA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235" y="1547159"/>
              <a:ext cx="914400" cy="1816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778332-20BD-FF52-7E58-1BF8E3818FEF}"/>
                </a:ext>
              </a:extLst>
            </p:cNvPr>
            <p:cNvSpPr txBox="1"/>
            <p:nvPr/>
          </p:nvSpPr>
          <p:spPr>
            <a:xfrm>
              <a:off x="6374432" y="3363847"/>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ESP32 board</a:t>
              </a:r>
              <a:endParaRPr lang="en-GB" dirty="0">
                <a:solidFill>
                  <a:schemeClr val="bg2">
                    <a:lumMod val="50000"/>
                  </a:schemeClr>
                </a:solidFill>
              </a:endParaRPr>
            </a:p>
          </p:txBody>
        </p:sp>
      </p:grpSp>
      <p:pic>
        <p:nvPicPr>
          <p:cNvPr id="5" name="Content Placeholder 5" descr="A green circuit board with black and gold pins&#10;&#10;Description automatically generated">
            <a:extLst>
              <a:ext uri="{FF2B5EF4-FFF2-40B4-BE49-F238E27FC236}">
                <a16:creationId xmlns:a16="http://schemas.microsoft.com/office/drawing/2014/main" id="{957221FF-C618-D2B4-FE82-31F843118D3F}"/>
              </a:ext>
            </a:extLst>
          </p:cNvPr>
          <p:cNvPicPr>
            <a:picLocks noGrp="1" noChangeAspect="1"/>
          </p:cNvPicPr>
          <p:nvPr>
            <p:ph sz="half" idx="2"/>
          </p:nvPr>
        </p:nvPicPr>
        <p:blipFill>
          <a:blip r:embed="rId6">
            <a:extLst>
              <a:ext uri="{BEBA8EAE-BF5A-486C-A8C5-ECC9F3942E4B}">
                <a14:imgProps xmlns:a14="http://schemas.microsoft.com/office/drawing/2010/main">
                  <a14:imgLayer r:embed="rId7">
                    <a14:imgEffect>
                      <a14:backgroundRemoval t="10000" b="90000" l="10000" r="90000">
                        <a14:foregroundMark x1="39550" y1="51504" x2="40900" y2="53982"/>
                      </a14:backgroundRemoval>
                    </a14:imgEffect>
                  </a14:imgLayer>
                </a14:imgProps>
              </a:ext>
              <a:ext uri="{28A0092B-C50C-407E-A947-70E740481C1C}">
                <a14:useLocalDpi xmlns:a14="http://schemas.microsoft.com/office/drawing/2010/main" val="0"/>
              </a:ext>
            </a:extLst>
          </a:blip>
          <a:stretch>
            <a:fillRect/>
          </a:stretch>
        </p:blipFill>
        <p:spPr>
          <a:xfrm>
            <a:off x="5866318" y="1512762"/>
            <a:ext cx="3532672" cy="1995960"/>
          </a:xfrm>
        </p:spPr>
      </p:pic>
      <p:sp>
        <p:nvSpPr>
          <p:cNvPr id="6" name="TextBox 5">
            <a:extLst>
              <a:ext uri="{FF2B5EF4-FFF2-40B4-BE49-F238E27FC236}">
                <a16:creationId xmlns:a16="http://schemas.microsoft.com/office/drawing/2014/main" id="{03BCF5D4-EEBF-AB52-1B35-71F63C509308}"/>
              </a:ext>
            </a:extLst>
          </p:cNvPr>
          <p:cNvSpPr txBox="1"/>
          <p:nvPr/>
        </p:nvSpPr>
        <p:spPr>
          <a:xfrm>
            <a:off x="6746651" y="3329450"/>
            <a:ext cx="1772005"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Hackerboard</a:t>
            </a:r>
            <a:endParaRPr lang="en-GB" dirty="0">
              <a:solidFill>
                <a:schemeClr val="bg2">
                  <a:lumMod val="50000"/>
                </a:schemeClr>
              </a:solidFill>
            </a:endParaRPr>
          </a:p>
        </p:txBody>
      </p:sp>
      <p:sp>
        <p:nvSpPr>
          <p:cNvPr id="7" name="TextBox 6">
            <a:extLst>
              <a:ext uri="{FF2B5EF4-FFF2-40B4-BE49-F238E27FC236}">
                <a16:creationId xmlns:a16="http://schemas.microsoft.com/office/drawing/2014/main" id="{FABC5DED-AAC5-F1BA-D0FD-9C1B52B08EFA}"/>
              </a:ext>
            </a:extLst>
          </p:cNvPr>
          <p:cNvSpPr txBox="1"/>
          <p:nvPr/>
        </p:nvSpPr>
        <p:spPr>
          <a:xfrm>
            <a:off x="8958370" y="2252801"/>
            <a:ext cx="609778" cy="369332"/>
          </a:xfrm>
          <a:prstGeom prst="rect">
            <a:avLst/>
          </a:prstGeom>
          <a:noFill/>
        </p:spPr>
        <p:txBody>
          <a:bodyPr wrap="square">
            <a:spAutoFit/>
          </a:bodyPr>
          <a:lstStyle/>
          <a:p>
            <a:pPr algn="ctr"/>
            <a:r>
              <a:rPr lang="en-US" sz="1800" dirty="0">
                <a:solidFill>
                  <a:schemeClr val="bg2">
                    <a:lumMod val="50000"/>
                  </a:schemeClr>
                </a:solidFill>
                <a:latin typeface="Nexa-Bold" panose="01000000000000000000" pitchFamily="2" charset="0"/>
              </a:rPr>
              <a:t>Or</a:t>
            </a:r>
            <a:endParaRPr lang="en-GB" dirty="0">
              <a:solidFill>
                <a:schemeClr val="bg2">
                  <a:lumMod val="50000"/>
                </a:schemeClr>
              </a:solidFill>
            </a:endParaRPr>
          </a:p>
        </p:txBody>
      </p:sp>
    </p:spTree>
    <p:extLst>
      <p:ext uri="{BB962C8B-B14F-4D97-AF65-F5344CB8AC3E}">
        <p14:creationId xmlns:p14="http://schemas.microsoft.com/office/powerpoint/2010/main" val="713096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D1090-F35D-784F-327D-44242D964A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21A46-D8E1-34AB-95AF-8B092489ED51}"/>
              </a:ext>
            </a:extLst>
          </p:cNvPr>
          <p:cNvSpPr>
            <a:spLocks noGrp="1"/>
          </p:cNvSpPr>
          <p:nvPr>
            <p:ph sz="half" idx="1"/>
          </p:nvPr>
        </p:nvSpPr>
        <p:spPr>
          <a:xfrm>
            <a:off x="514350" y="1446302"/>
            <a:ext cx="5505450" cy="5290959"/>
          </a:xfrm>
        </p:spPr>
        <p:txBody>
          <a:bodyPr>
            <a:normAutofit/>
          </a:bodyPr>
          <a:lstStyle/>
          <a:p>
            <a:pPr marL="0" indent="0">
              <a:lnSpc>
                <a:spcPct val="170000"/>
              </a:lnSpc>
              <a:buNone/>
            </a:pPr>
            <a:r>
              <a:rPr lang="en-GB" sz="1600" dirty="0">
                <a:latin typeface="Nexa-Bold" panose="01000000000000000000" pitchFamily="2" charset="0"/>
              </a:rPr>
              <a:t>Objective </a:t>
            </a:r>
          </a:p>
          <a:p>
            <a:pPr>
              <a:lnSpc>
                <a:spcPct val="170000"/>
              </a:lnSpc>
            </a:pPr>
            <a:r>
              <a:rPr lang="en-GB" sz="1500" dirty="0"/>
              <a:t>In this activity, a node running a simple publisher inside the microcontroller will be declared.</a:t>
            </a:r>
          </a:p>
          <a:p>
            <a:pPr>
              <a:lnSpc>
                <a:spcPct val="170000"/>
              </a:lnSpc>
            </a:pPr>
            <a:r>
              <a:rPr lang="en-GB" sz="1500" dirty="0"/>
              <a:t>This node will run inside the microcontroller and will communicate with the computer via Wi-Fi.</a:t>
            </a:r>
          </a:p>
          <a:p>
            <a:pPr>
              <a:lnSpc>
                <a:spcPct val="170000"/>
              </a:lnSpc>
            </a:pPr>
            <a:r>
              <a:rPr lang="en-GB" sz="1500" dirty="0"/>
              <a:t>The node will publish a simple int32 message.</a:t>
            </a:r>
          </a:p>
          <a:p>
            <a:pPr>
              <a:lnSpc>
                <a:spcPct val="150000"/>
              </a:lnSpc>
            </a:pPr>
            <a:r>
              <a:rPr lang="en-US" sz="1500" dirty="0"/>
              <a:t>This activity will be divided into two parts. The first part involves the Arduino IDE to program the MCU. </a:t>
            </a:r>
          </a:p>
          <a:p>
            <a:pPr>
              <a:lnSpc>
                <a:spcPct val="150000"/>
              </a:lnSpc>
            </a:pPr>
            <a:r>
              <a:rPr lang="en-US" sz="1500" dirty="0"/>
              <a:t>The second part involving the commands required to connect to the board to the computer.</a:t>
            </a:r>
          </a:p>
          <a:p>
            <a:pPr>
              <a:lnSpc>
                <a:spcPct val="170000"/>
              </a:lnSpc>
            </a:pPr>
            <a:endParaRPr lang="en-GB" sz="1400" dirty="0"/>
          </a:p>
          <a:p>
            <a:pPr>
              <a:lnSpc>
                <a:spcPct val="170000"/>
              </a:lnSpc>
            </a:pPr>
            <a:endParaRPr lang="en-GB" sz="1400" dirty="0"/>
          </a:p>
          <a:p>
            <a:pPr>
              <a:lnSpc>
                <a:spcPct val="150000"/>
              </a:lnSpc>
            </a:pPr>
            <a:endParaRPr lang="en-US" sz="1400" dirty="0"/>
          </a:p>
        </p:txBody>
      </p:sp>
      <p:pic>
        <p:nvPicPr>
          <p:cNvPr id="3" name="Content Placeholder 2">
            <a:extLst>
              <a:ext uri="{FF2B5EF4-FFF2-40B4-BE49-F238E27FC236}">
                <a16:creationId xmlns:a16="http://schemas.microsoft.com/office/drawing/2014/main" id="{BA0216D5-9EB2-6AF3-9CB8-3CE09E4DBE7A}"/>
              </a:ext>
            </a:extLst>
          </p:cNvPr>
          <p:cNvPicPr>
            <a:picLocks noGrp="1" noChangeAspect="1"/>
          </p:cNvPicPr>
          <p:nvPr>
            <p:ph sz="half" idx="2"/>
          </p:nvPr>
        </p:nvPicPr>
        <p:blipFill>
          <a:blip r:embed="rId2"/>
          <a:stretch>
            <a:fillRect/>
          </a:stretch>
        </p:blipFill>
        <p:spPr>
          <a:xfrm>
            <a:off x="6172200" y="2674433"/>
            <a:ext cx="5181600" cy="2941059"/>
          </a:xfrm>
          <a:prstGeom prst="rect">
            <a:avLst/>
          </a:prstGeom>
        </p:spPr>
      </p:pic>
      <p:sp>
        <p:nvSpPr>
          <p:cNvPr id="4" name="Title 3">
            <a:extLst>
              <a:ext uri="{FF2B5EF4-FFF2-40B4-BE49-F238E27FC236}">
                <a16:creationId xmlns:a16="http://schemas.microsoft.com/office/drawing/2014/main" id="{A5F538A8-8CF9-9F81-BB88-F46CDE9DAE45}"/>
              </a:ext>
            </a:extLst>
          </p:cNvPr>
          <p:cNvSpPr>
            <a:spLocks noGrp="1"/>
          </p:cNvSpPr>
          <p:nvPr>
            <p:ph type="title"/>
          </p:nvPr>
        </p:nvSpPr>
        <p:spPr/>
        <p:txBody>
          <a:bodyPr/>
          <a:lstStyle/>
          <a:p>
            <a:r>
              <a:rPr lang="en-GB" dirty="0"/>
              <a:t>Description</a:t>
            </a:r>
          </a:p>
        </p:txBody>
      </p:sp>
    </p:spTree>
    <p:extLst>
      <p:ext uri="{BB962C8B-B14F-4D97-AF65-F5344CB8AC3E}">
        <p14:creationId xmlns:p14="http://schemas.microsoft.com/office/powerpoint/2010/main" val="56890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7531C4-8B22-A393-FF6E-352E59B3B237}"/>
              </a:ext>
            </a:extLst>
          </p:cNvPr>
          <p:cNvSpPr>
            <a:spLocks noGrp="1"/>
          </p:cNvSpPr>
          <p:nvPr>
            <p:ph sz="half" idx="1"/>
          </p:nvPr>
        </p:nvSpPr>
        <p:spPr>
          <a:xfrm>
            <a:off x="0" y="1446302"/>
            <a:ext cx="6096000" cy="5411697"/>
          </a:xfrm>
          <a:solidFill>
            <a:schemeClr val="tx2">
              <a:lumMod val="50000"/>
            </a:schemeClr>
          </a:solidFill>
        </p:spPr>
        <p:txBody>
          <a:bodyPr>
            <a:normAutofit fontScale="25000" lnSpcReduction="20000"/>
          </a:bodyPr>
          <a:lstStyle/>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micro_ros_arduino.h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Micro-ROS library for Arduino</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WiFi.h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Wi-Fi library for ESP32</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WiFiUdp.h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UDP communication over Wi-Fi</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br>
              <a:rPr lang="en-GB" sz="4400" b="0" dirty="0">
                <a:solidFill>
                  <a:srgbClr val="DAE3E3"/>
                </a:solidFill>
                <a:effectLst/>
                <a:latin typeface="Consolas" panose="020B0609020204030204" pitchFamily="49" charset="0"/>
              </a:rPr>
            </a:b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stdio.h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Standard I/O library</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rcl</a:t>
            </a:r>
            <a:r>
              <a:rPr lang="en-GB" sz="4400" b="0" dirty="0">
                <a:solidFill>
                  <a:srgbClr val="7FCBCD"/>
                </a:solidFill>
                <a:effectLst/>
                <a:latin typeface="Consolas" panose="020B0609020204030204" pitchFamily="49" charset="0"/>
              </a:rPr>
              <a:t>/</a:t>
            </a:r>
            <a:r>
              <a:rPr lang="en-GB" sz="4400" b="0" dirty="0" err="1">
                <a:solidFill>
                  <a:srgbClr val="7FCBCD"/>
                </a:solidFill>
                <a:effectLst/>
                <a:latin typeface="Consolas" panose="020B0609020204030204" pitchFamily="49" charset="0"/>
              </a:rPr>
              <a:t>rcl.h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Core ROS 2 Client Library (RCL) for node management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rcl</a:t>
            </a:r>
            <a:r>
              <a:rPr lang="en-GB" sz="4400" b="0" dirty="0">
                <a:solidFill>
                  <a:srgbClr val="7FCBCD"/>
                </a:solidFill>
                <a:effectLst/>
                <a:latin typeface="Consolas" panose="020B0609020204030204" pitchFamily="49" charset="0"/>
              </a:rPr>
              <a:t>/</a:t>
            </a:r>
            <a:r>
              <a:rPr lang="en-GB" sz="4400" b="0" dirty="0" err="1">
                <a:solidFill>
                  <a:srgbClr val="7FCBCD"/>
                </a:solidFill>
                <a:effectLst/>
                <a:latin typeface="Consolas" panose="020B0609020204030204" pitchFamily="49" charset="0"/>
              </a:rPr>
              <a:t>error_handling.h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Error handling utilities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rclc</a:t>
            </a:r>
            <a:r>
              <a:rPr lang="en-GB" sz="4400" b="0" dirty="0">
                <a:solidFill>
                  <a:srgbClr val="7FCBCD"/>
                </a:solidFill>
                <a:effectLst/>
                <a:latin typeface="Consolas" panose="020B0609020204030204" pitchFamily="49" charset="0"/>
              </a:rPr>
              <a:t>/</a:t>
            </a:r>
            <a:r>
              <a:rPr lang="en-GB" sz="4400" b="0" dirty="0" err="1">
                <a:solidFill>
                  <a:srgbClr val="7FCBCD"/>
                </a:solidFill>
                <a:effectLst/>
                <a:latin typeface="Consolas" panose="020B0609020204030204" pitchFamily="49" charset="0"/>
              </a:rPr>
              <a:t>rclc.h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Micro-ROS client library for embedded devices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rclc</a:t>
            </a:r>
            <a:r>
              <a:rPr lang="en-GB" sz="4400" b="0" dirty="0">
                <a:solidFill>
                  <a:srgbClr val="7FCBCD"/>
                </a:solidFill>
                <a:effectLst/>
                <a:latin typeface="Consolas" panose="020B0609020204030204" pitchFamily="49" charset="0"/>
              </a:rPr>
              <a:t>/</a:t>
            </a:r>
            <a:r>
              <a:rPr lang="en-GB" sz="4400" b="0" dirty="0" err="1">
                <a:solidFill>
                  <a:srgbClr val="7FCBCD"/>
                </a:solidFill>
                <a:effectLst/>
                <a:latin typeface="Consolas" panose="020B0609020204030204" pitchFamily="49" charset="0"/>
              </a:rPr>
              <a:t>executor.h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Micro-ROS Executor to manage callbacks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a:t>
            </a:r>
            <a:r>
              <a:rPr lang="en-GB" sz="4400" b="0" dirty="0" err="1">
                <a:solidFill>
                  <a:srgbClr val="7FCBCD"/>
                </a:solidFill>
                <a:effectLst/>
                <a:latin typeface="Consolas" panose="020B0609020204030204" pitchFamily="49" charset="0"/>
              </a:rPr>
              <a:t>rmw_microros</a:t>
            </a:r>
            <a:r>
              <a:rPr lang="en-GB" sz="4400" b="0" dirty="0">
                <a:solidFill>
                  <a:srgbClr val="7FCBCD"/>
                </a:solidFill>
                <a:effectLst/>
                <a:latin typeface="Consolas" panose="020B0609020204030204" pitchFamily="49" charset="0"/>
              </a:rPr>
              <a:t>/</a:t>
            </a:r>
            <a:r>
              <a:rPr lang="en-GB" sz="4400" b="0" dirty="0" err="1">
                <a:solidFill>
                  <a:srgbClr val="7FCBCD"/>
                </a:solidFill>
                <a:effectLst/>
                <a:latin typeface="Consolas" panose="020B0609020204030204" pitchFamily="49" charset="0"/>
              </a:rPr>
              <a:t>rmw_microros.h</a:t>
            </a:r>
            <a:r>
              <a:rPr lang="en-GB" sz="4400" b="0" dirty="0">
                <a:solidFill>
                  <a:srgbClr val="7FCBCD"/>
                </a:solidFill>
                <a:effectLst/>
                <a:latin typeface="Consolas" panose="020B0609020204030204" pitchFamily="49" charset="0"/>
              </a:rPr>
              <a:t>&gt;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ROS Middleware for Micro-ROS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br>
              <a:rPr lang="en-GB" sz="4400" b="0" dirty="0">
                <a:solidFill>
                  <a:srgbClr val="DAE3E3"/>
                </a:solidFill>
                <a:effectLst/>
                <a:latin typeface="Consolas" panose="020B0609020204030204" pitchFamily="49" charset="0"/>
              </a:rPr>
            </a:br>
            <a:r>
              <a:rPr lang="en-GB" sz="4400" b="0" dirty="0">
                <a:solidFill>
                  <a:srgbClr val="C586C0"/>
                </a:solidFill>
                <a:effectLst/>
                <a:latin typeface="Consolas" panose="020B0609020204030204" pitchFamily="49" charset="0"/>
              </a:rPr>
              <a:t>#include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&lt;std_msgs/</a:t>
            </a:r>
            <a:r>
              <a:rPr lang="en-GB" sz="4400" b="0" dirty="0" err="1">
                <a:solidFill>
                  <a:srgbClr val="7FCBCD"/>
                </a:solidFill>
                <a:effectLst/>
                <a:latin typeface="Consolas" panose="020B0609020204030204" pitchFamily="49" charset="0"/>
              </a:rPr>
              <a:t>msg</a:t>
            </a:r>
            <a:r>
              <a:rPr lang="en-GB" sz="4400" b="0" dirty="0">
                <a:solidFill>
                  <a:srgbClr val="7FCBCD"/>
                </a:solidFill>
                <a:effectLst/>
                <a:latin typeface="Consolas" panose="020B0609020204030204" pitchFamily="49" charset="0"/>
              </a:rPr>
              <a:t>/int32.h&gt;</a:t>
            </a:r>
            <a:r>
              <a:rPr lang="en-GB" sz="4400" b="0" dirty="0">
                <a:solidFill>
                  <a:srgbClr val="DAE3E3"/>
                </a:solidFill>
                <a:effectLst/>
                <a:latin typeface="Consolas" panose="020B0609020204030204" pitchFamily="49" charset="0"/>
              </a:rPr>
              <a:t>  </a:t>
            </a:r>
            <a:r>
              <a:rPr lang="en-GB" sz="4400" b="0" dirty="0">
                <a:solidFill>
                  <a:srgbClr val="7F8C8D"/>
                </a:solidFill>
                <a:effectLst/>
                <a:latin typeface="Consolas" panose="020B0609020204030204" pitchFamily="49" charset="0"/>
              </a:rPr>
              <a:t>// Predefined ROS 2 message type (integer messages)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br>
              <a:rPr lang="en-GB" sz="4400" b="0" dirty="0">
                <a:solidFill>
                  <a:srgbClr val="DAE3E3"/>
                </a:solidFill>
                <a:effectLst/>
                <a:latin typeface="Consolas" panose="020B0609020204030204" pitchFamily="49" charset="0"/>
              </a:rPr>
            </a:br>
            <a:br>
              <a:rPr lang="en-GB" sz="4400" b="0" dirty="0">
                <a:solidFill>
                  <a:srgbClr val="DAE3E3"/>
                </a:solidFill>
                <a:effectLst/>
                <a:latin typeface="Consolas" panose="020B0609020204030204" pitchFamily="49" charset="0"/>
              </a:rPr>
            </a:br>
            <a:r>
              <a:rPr lang="en-GB" sz="4400" b="0" dirty="0">
                <a:solidFill>
                  <a:srgbClr val="7F8C8D"/>
                </a:solidFill>
                <a:effectLst/>
                <a:latin typeface="Consolas" panose="020B0609020204030204" pitchFamily="49" charset="0"/>
              </a:rPr>
              <a:t>// Macros for Error Checking</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#define</a:t>
            </a:r>
            <a:r>
              <a:rPr lang="en-GB" sz="4400" b="0" dirty="0">
                <a:solidFill>
                  <a:srgbClr val="DAE3E3"/>
                </a:solidFill>
                <a:effectLst/>
                <a:latin typeface="Consolas" panose="020B0609020204030204" pitchFamily="49" charset="0"/>
              </a:rPr>
              <a:t> </a:t>
            </a:r>
            <a:r>
              <a:rPr lang="en-GB" sz="4400" b="0" dirty="0">
                <a:solidFill>
                  <a:srgbClr val="F39C12"/>
                </a:solidFill>
                <a:effectLst/>
                <a:latin typeface="Consolas" panose="020B0609020204030204" pitchFamily="49" charset="0"/>
              </a:rPr>
              <a:t>RCCHECK</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 </a:t>
            </a:r>
            <a:r>
              <a:rPr lang="en-GB" sz="4400" b="0" dirty="0" err="1">
                <a:solidFill>
                  <a:srgbClr val="0CA1A6"/>
                </a:solidFill>
                <a:effectLst/>
                <a:latin typeface="Consolas" panose="020B0609020204030204" pitchFamily="49" charset="0"/>
              </a:rPr>
              <a:t>rcl_ret_t</a:t>
            </a:r>
            <a:r>
              <a:rPr lang="en-GB" sz="4400" b="0" dirty="0">
                <a:solidFill>
                  <a:srgbClr val="DAE3E3"/>
                </a:solidFill>
                <a:effectLst/>
                <a:latin typeface="Consolas" panose="020B0609020204030204" pitchFamily="49" charset="0"/>
              </a:rPr>
              <a:t> </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if</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RCL_RET_OK)){</a:t>
            </a:r>
            <a:r>
              <a:rPr lang="en-GB" sz="4400" b="0" dirty="0">
                <a:solidFill>
                  <a:srgbClr val="C586C0"/>
                </a:solidFill>
                <a:effectLst/>
                <a:latin typeface="Consolas" panose="020B0609020204030204" pitchFamily="49" charset="0"/>
              </a:rPr>
              <a:t>return</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false</a:t>
            </a:r>
            <a:r>
              <a:rPr lang="en-GB" sz="4400" b="0" dirty="0">
                <a:solidFill>
                  <a:srgbClr val="DAE3E3"/>
                </a:solidFill>
                <a:effectLst/>
                <a:latin typeface="Consolas" panose="020B0609020204030204" pitchFamily="49" charset="0"/>
              </a:rPr>
              <a:t>;}}</a:t>
            </a:r>
            <a:r>
              <a:rPr lang="en-GB" sz="4400" b="0" dirty="0">
                <a:solidFill>
                  <a:srgbClr val="7F8C8D"/>
                </a:solidFill>
                <a:effectLst/>
                <a:latin typeface="Consolas" panose="020B0609020204030204" pitchFamily="49" charset="0"/>
              </a:rPr>
              <a:t>  // Return false on failure</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#define</a:t>
            </a:r>
            <a:r>
              <a:rPr lang="en-GB" sz="4400" b="0" dirty="0">
                <a:solidFill>
                  <a:srgbClr val="DAE3E3"/>
                </a:solidFill>
                <a:effectLst/>
                <a:latin typeface="Consolas" panose="020B0609020204030204" pitchFamily="49" charset="0"/>
              </a:rPr>
              <a:t> </a:t>
            </a:r>
            <a:r>
              <a:rPr lang="en-GB" sz="4400" b="0" dirty="0">
                <a:solidFill>
                  <a:srgbClr val="F39C12"/>
                </a:solidFill>
                <a:effectLst/>
                <a:latin typeface="Consolas" panose="020B0609020204030204" pitchFamily="49" charset="0"/>
              </a:rPr>
              <a:t>RMCHECK</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 </a:t>
            </a:r>
            <a:r>
              <a:rPr lang="en-GB" sz="4400" b="0" dirty="0" err="1">
                <a:solidFill>
                  <a:srgbClr val="0CA1A6"/>
                </a:solidFill>
                <a:effectLst/>
                <a:latin typeface="Consolas" panose="020B0609020204030204" pitchFamily="49" charset="0"/>
              </a:rPr>
              <a:t>rcl_ret_t</a:t>
            </a:r>
            <a:r>
              <a:rPr lang="en-GB" sz="4400" b="0" dirty="0">
                <a:solidFill>
                  <a:srgbClr val="DAE3E3"/>
                </a:solidFill>
                <a:effectLst/>
                <a:latin typeface="Consolas" panose="020B0609020204030204" pitchFamily="49" charset="0"/>
              </a:rPr>
              <a:t> </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if</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RMW_RET_OK)){</a:t>
            </a:r>
            <a:r>
              <a:rPr lang="en-GB" sz="4400" b="0" dirty="0" err="1">
                <a:solidFill>
                  <a:srgbClr val="F39C12"/>
                </a:solidFill>
                <a:effectLst/>
                <a:latin typeface="Consolas" panose="020B0609020204030204" pitchFamily="49" charset="0"/>
              </a:rPr>
              <a:t>error_loop</a:t>
            </a:r>
            <a:r>
              <a:rPr lang="en-GB" sz="4400" b="0" dirty="0">
                <a:solidFill>
                  <a:srgbClr val="DAE3E3"/>
                </a:solidFill>
                <a:effectLst/>
                <a:latin typeface="Consolas" panose="020B0609020204030204" pitchFamily="49" charset="0"/>
              </a:rPr>
              <a:t>();}}</a:t>
            </a:r>
            <a:r>
              <a:rPr lang="en-GB" sz="4400" b="0" dirty="0">
                <a:solidFill>
                  <a:srgbClr val="7F8C8D"/>
                </a:solidFill>
                <a:effectLst/>
                <a:latin typeface="Consolas" panose="020B0609020204030204" pitchFamily="49" charset="0"/>
              </a:rPr>
              <a:t>  // Enter error loop on failure</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#define</a:t>
            </a:r>
            <a:r>
              <a:rPr lang="en-GB" sz="4400" b="0" dirty="0">
                <a:solidFill>
                  <a:srgbClr val="DAE3E3"/>
                </a:solidFill>
                <a:effectLst/>
                <a:latin typeface="Consolas" panose="020B0609020204030204" pitchFamily="49" charset="0"/>
              </a:rPr>
              <a:t> </a:t>
            </a:r>
            <a:r>
              <a:rPr lang="en-GB" sz="4400" b="0" dirty="0">
                <a:solidFill>
                  <a:srgbClr val="F39C12"/>
                </a:solidFill>
                <a:effectLst/>
                <a:latin typeface="Consolas" panose="020B0609020204030204" pitchFamily="49" charset="0"/>
              </a:rPr>
              <a:t>RCSOFTCHECK</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 </a:t>
            </a:r>
            <a:r>
              <a:rPr lang="en-GB" sz="4400" b="0" dirty="0" err="1">
                <a:solidFill>
                  <a:srgbClr val="0CA1A6"/>
                </a:solidFill>
                <a:effectLst/>
                <a:latin typeface="Consolas" panose="020B0609020204030204" pitchFamily="49" charset="0"/>
              </a:rPr>
              <a:t>rcl_ret_t</a:t>
            </a:r>
            <a:r>
              <a:rPr lang="en-GB" sz="4400" b="0" dirty="0">
                <a:solidFill>
                  <a:srgbClr val="DAE3E3"/>
                </a:solidFill>
                <a:effectLst/>
                <a:latin typeface="Consolas" panose="020B0609020204030204" pitchFamily="49" charset="0"/>
              </a:rPr>
              <a:t> </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a:t>
            </a:r>
            <a:r>
              <a:rPr lang="en-GB" sz="4400" b="0" dirty="0" err="1">
                <a:solidFill>
                  <a:srgbClr val="DAE3E3"/>
                </a:solidFill>
                <a:effectLst/>
                <a:latin typeface="Consolas" panose="020B0609020204030204" pitchFamily="49" charset="0"/>
              </a:rPr>
              <a:t>fn</a:t>
            </a: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if</a:t>
            </a:r>
            <a:r>
              <a:rPr lang="en-GB" sz="4400" b="0" dirty="0">
                <a:solidFill>
                  <a:srgbClr val="DAE3E3"/>
                </a:solidFill>
                <a:effectLst/>
                <a:latin typeface="Consolas" panose="020B0609020204030204" pitchFamily="49" charset="0"/>
              </a:rPr>
              <a:t>((</a:t>
            </a:r>
            <a:r>
              <a:rPr lang="en-GB" sz="4400" b="0" dirty="0" err="1">
                <a:solidFill>
                  <a:srgbClr val="DAE3E3"/>
                </a:solidFill>
                <a:effectLst/>
                <a:latin typeface="Consolas" panose="020B0609020204030204" pitchFamily="49" charset="0"/>
              </a:rPr>
              <a:t>temp_rc</a:t>
            </a:r>
            <a:r>
              <a:rPr lang="en-GB" sz="4400" b="0" dirty="0">
                <a:solidFill>
                  <a:srgbClr val="DAE3E3"/>
                </a:solidFill>
                <a:effectLst/>
                <a:latin typeface="Consolas" panose="020B0609020204030204" pitchFamily="49" charset="0"/>
              </a:rPr>
              <a:t> != RCL_RET_OK)){}}</a:t>
            </a:r>
          </a:p>
          <a:p>
            <a:pPr marL="0" indent="0">
              <a:lnSpc>
                <a:spcPct val="120000"/>
              </a:lnSpc>
              <a:spcBef>
                <a:spcPts val="0"/>
              </a:spcBef>
              <a:buNone/>
            </a:pP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7F8C8D"/>
                </a:solidFill>
                <a:effectLst/>
                <a:latin typeface="Consolas" panose="020B0609020204030204" pitchFamily="49" charset="0"/>
              </a:rPr>
              <a:t>// Macro for executing a function every N milliseconds</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C586C0"/>
                </a:solidFill>
                <a:effectLst/>
                <a:latin typeface="Consolas" panose="020B0609020204030204" pitchFamily="49" charset="0"/>
              </a:rPr>
              <a:t>#define</a:t>
            </a:r>
            <a:r>
              <a:rPr lang="en-GB" sz="4400" b="0" dirty="0">
                <a:solidFill>
                  <a:srgbClr val="DAE3E3"/>
                </a:solidFill>
                <a:effectLst/>
                <a:latin typeface="Consolas" panose="020B0609020204030204" pitchFamily="49" charset="0"/>
              </a:rPr>
              <a:t> </a:t>
            </a:r>
            <a:r>
              <a:rPr lang="en-GB" sz="4400" b="0" dirty="0">
                <a:solidFill>
                  <a:srgbClr val="F39C12"/>
                </a:solidFill>
                <a:effectLst/>
                <a:latin typeface="Consolas" panose="020B0609020204030204" pitchFamily="49" charset="0"/>
              </a:rPr>
              <a:t>EXECUTE_EVERY_N_MS</a:t>
            </a:r>
            <a:r>
              <a:rPr lang="en-GB" sz="4400" b="0" dirty="0">
                <a:solidFill>
                  <a:srgbClr val="DAE3E3"/>
                </a:solidFill>
                <a:effectLst/>
                <a:latin typeface="Consolas" panose="020B0609020204030204" pitchFamily="49" charset="0"/>
              </a:rPr>
              <a:t>(MS, X)  </a:t>
            </a:r>
            <a:r>
              <a:rPr lang="en-GB" sz="4400" b="0" dirty="0">
                <a:solidFill>
                  <a:srgbClr val="C586C0"/>
                </a:solidFill>
                <a:effectLst/>
                <a:latin typeface="Consolas" panose="020B0609020204030204" pitchFamily="49" charset="0"/>
              </a:rPr>
              <a:t>do</a:t>
            </a:r>
            <a:r>
              <a:rPr lang="en-GB" sz="4400" b="0" dirty="0">
                <a:solidFill>
                  <a:srgbClr val="DAE3E3"/>
                </a:solidFill>
                <a:effectLst/>
                <a:latin typeface="Consolas" panose="020B0609020204030204" pitchFamily="49" charset="0"/>
              </a:rPr>
              <a:t> { </a:t>
            </a:r>
            <a:r>
              <a:rPr lang="en-GB" sz="4400" b="0" dirty="0">
                <a:solidFill>
                  <a:srgbClr val="7FCBCD"/>
                </a:solidFill>
                <a:effectLst/>
                <a:latin typeface="Consolas" panose="020B0609020204030204" pitchFamily="49" charset="0"/>
              </a:rPr>
              <a: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DAE3E3"/>
                </a:solidFill>
                <a:effectLst/>
                <a:latin typeface="Consolas" panose="020B0609020204030204" pitchFamily="49" charset="0"/>
              </a:rPr>
              <a:t>  </a:t>
            </a:r>
            <a:r>
              <a:rPr lang="en-GB" sz="4400" b="0" dirty="0">
                <a:solidFill>
                  <a:srgbClr val="0CA1A6"/>
                </a:solidFill>
                <a:effectLst/>
                <a:latin typeface="Consolas" panose="020B0609020204030204" pitchFamily="49" charset="0"/>
              </a:rPr>
              <a:t>static</a:t>
            </a:r>
            <a:r>
              <a:rPr lang="en-GB" sz="4400" b="0" dirty="0">
                <a:solidFill>
                  <a:srgbClr val="DAE3E3"/>
                </a:solidFill>
                <a:effectLst/>
                <a:latin typeface="Consolas" panose="020B0609020204030204" pitchFamily="49" charset="0"/>
              </a:rPr>
              <a:t> </a:t>
            </a:r>
            <a:r>
              <a:rPr lang="en-GB" sz="4400" b="0" dirty="0">
                <a:solidFill>
                  <a:srgbClr val="0CA1A6"/>
                </a:solidFill>
                <a:effectLst/>
                <a:latin typeface="Consolas" panose="020B0609020204030204" pitchFamily="49" charset="0"/>
              </a:rPr>
              <a:t>volatile</a:t>
            </a:r>
            <a:r>
              <a:rPr lang="en-GB" sz="4400" b="0" dirty="0">
                <a:solidFill>
                  <a:srgbClr val="DAE3E3"/>
                </a:solidFill>
                <a:effectLst/>
                <a:latin typeface="Consolas" panose="020B0609020204030204" pitchFamily="49" charset="0"/>
              </a:rPr>
              <a:t> </a:t>
            </a:r>
            <a:r>
              <a:rPr lang="en-GB" sz="4400" b="0" dirty="0">
                <a:solidFill>
                  <a:srgbClr val="0CA1A6"/>
                </a:solidFill>
                <a:effectLst/>
                <a:latin typeface="Consolas" panose="020B0609020204030204" pitchFamily="49" charset="0"/>
              </a:rPr>
              <a:t>int64_t</a:t>
            </a:r>
            <a:r>
              <a:rPr lang="en-GB" sz="4400" b="0" dirty="0">
                <a:solidFill>
                  <a:srgbClr val="DAE3E3"/>
                </a:solidFill>
                <a:effectLst/>
                <a:latin typeface="Consolas" panose="020B0609020204030204" pitchFamily="49" charset="0"/>
              </a:rPr>
              <a:t> </a:t>
            </a:r>
            <a:r>
              <a:rPr lang="en-GB" sz="4400" b="0" dirty="0" err="1">
                <a:solidFill>
                  <a:srgbClr val="DAE3E3"/>
                </a:solidFill>
                <a:effectLst/>
                <a:latin typeface="Consolas" panose="020B0609020204030204" pitchFamily="49" charset="0"/>
              </a:rPr>
              <a:t>init</a:t>
            </a:r>
            <a:r>
              <a:rPr lang="en-GB" sz="4400" b="0" dirty="0">
                <a:solidFill>
                  <a:srgbClr val="DAE3E3"/>
                </a:solidFill>
                <a:effectLst/>
                <a:latin typeface="Consolas" panose="020B0609020204030204" pitchFamily="49" charset="0"/>
              </a:rPr>
              <a:t> = -</a:t>
            </a:r>
            <a:r>
              <a:rPr lang="en-GB" sz="4400" b="0" dirty="0">
                <a:solidFill>
                  <a:srgbClr val="7FCBCD"/>
                </a:solidFill>
                <a:effectLst/>
                <a:latin typeface="Consolas" panose="020B0609020204030204" pitchFamily="49" charset="0"/>
              </a:rPr>
              <a:t>1</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if</a:t>
            </a:r>
            <a:r>
              <a:rPr lang="en-GB" sz="4400" b="0" dirty="0">
                <a:solidFill>
                  <a:srgbClr val="DAE3E3"/>
                </a:solidFill>
                <a:effectLst/>
                <a:latin typeface="Consolas" panose="020B0609020204030204" pitchFamily="49" charset="0"/>
              </a:rPr>
              <a:t> (</a:t>
            </a:r>
            <a:r>
              <a:rPr lang="en-GB" sz="4400" b="0" dirty="0" err="1">
                <a:solidFill>
                  <a:srgbClr val="DAE3E3"/>
                </a:solidFill>
                <a:effectLst/>
                <a:latin typeface="Consolas" panose="020B0609020204030204" pitchFamily="49" charset="0"/>
              </a:rPr>
              <a:t>init</a:t>
            </a:r>
            <a:r>
              <a:rPr lang="en-GB" sz="4400" b="0" dirty="0">
                <a:solidFill>
                  <a:srgbClr val="DAE3E3"/>
                </a:solidFill>
                <a:effectLst/>
                <a:latin typeface="Consolas" panose="020B0609020204030204" pitchFamily="49" charset="0"/>
              </a:rPr>
              <a:t> == -</a:t>
            </a:r>
            <a:r>
              <a:rPr lang="en-GB" sz="4400" b="0" dirty="0">
                <a:solidFill>
                  <a:srgbClr val="7FCBCD"/>
                </a:solidFill>
                <a:effectLst/>
                <a:latin typeface="Consolas" panose="020B0609020204030204" pitchFamily="49" charset="0"/>
              </a:rPr>
              <a:t>1</a:t>
            </a:r>
            <a:r>
              <a:rPr lang="en-GB" sz="4400" b="0" dirty="0">
                <a:solidFill>
                  <a:srgbClr val="DAE3E3"/>
                </a:solidFill>
                <a:effectLst/>
                <a:latin typeface="Consolas" panose="020B0609020204030204" pitchFamily="49" charset="0"/>
              </a:rPr>
              <a:t>) { </a:t>
            </a:r>
            <a:r>
              <a:rPr lang="en-GB" sz="4400" b="0" dirty="0" err="1">
                <a:solidFill>
                  <a:srgbClr val="DAE3E3"/>
                </a:solidFill>
                <a:effectLst/>
                <a:latin typeface="Consolas" panose="020B0609020204030204" pitchFamily="49" charset="0"/>
              </a:rPr>
              <a:t>init</a:t>
            </a:r>
            <a:r>
              <a:rPr lang="en-GB" sz="4400" b="0" dirty="0">
                <a:solidFill>
                  <a:srgbClr val="DAE3E3"/>
                </a:solidFill>
                <a:effectLst/>
                <a:latin typeface="Consolas" panose="020B0609020204030204" pitchFamily="49" charset="0"/>
              </a:rPr>
              <a:t> = </a:t>
            </a:r>
            <a:r>
              <a:rPr lang="en-GB" sz="4400" b="0" dirty="0" err="1">
                <a:solidFill>
                  <a:srgbClr val="F39C12"/>
                </a:solidFill>
                <a:effectLst/>
                <a:latin typeface="Consolas" panose="020B0609020204030204" pitchFamily="49" charset="0"/>
              </a:rPr>
              <a:t>uxr_millis</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if</a:t>
            </a:r>
            <a:r>
              <a:rPr lang="en-GB" sz="4400" b="0" dirty="0">
                <a:solidFill>
                  <a:srgbClr val="DAE3E3"/>
                </a:solidFill>
                <a:effectLst/>
                <a:latin typeface="Consolas" panose="020B0609020204030204" pitchFamily="49" charset="0"/>
              </a:rPr>
              <a:t> (</a:t>
            </a:r>
            <a:r>
              <a:rPr lang="en-GB" sz="4400" b="0" dirty="0" err="1">
                <a:solidFill>
                  <a:srgbClr val="F39C12"/>
                </a:solidFill>
                <a:effectLst/>
                <a:latin typeface="Consolas" panose="020B0609020204030204" pitchFamily="49" charset="0"/>
              </a:rPr>
              <a:t>uxr_millis</a:t>
            </a:r>
            <a:r>
              <a:rPr lang="en-GB" sz="4400" b="0" dirty="0">
                <a:solidFill>
                  <a:srgbClr val="DAE3E3"/>
                </a:solidFill>
                <a:effectLst/>
                <a:latin typeface="Consolas" panose="020B0609020204030204" pitchFamily="49" charset="0"/>
              </a:rPr>
              <a:t>() - </a:t>
            </a:r>
            <a:r>
              <a:rPr lang="en-GB" sz="4400" b="0" dirty="0" err="1">
                <a:solidFill>
                  <a:srgbClr val="DAE3E3"/>
                </a:solidFill>
                <a:effectLst/>
                <a:latin typeface="Consolas" panose="020B0609020204030204" pitchFamily="49" charset="0"/>
              </a:rPr>
              <a:t>init</a:t>
            </a:r>
            <a:r>
              <a:rPr lang="en-GB" sz="4400" b="0" dirty="0">
                <a:solidFill>
                  <a:srgbClr val="DAE3E3"/>
                </a:solidFill>
                <a:effectLst/>
                <a:latin typeface="Consolas" panose="020B0609020204030204" pitchFamily="49" charset="0"/>
              </a:rPr>
              <a:t> &gt; MS) { X; </a:t>
            </a:r>
            <a:r>
              <a:rPr lang="en-GB" sz="4400" b="0" dirty="0" err="1">
                <a:solidFill>
                  <a:srgbClr val="DAE3E3"/>
                </a:solidFill>
                <a:effectLst/>
                <a:latin typeface="Consolas" panose="020B0609020204030204" pitchFamily="49" charset="0"/>
              </a:rPr>
              <a:t>init</a:t>
            </a:r>
            <a:r>
              <a:rPr lang="en-GB" sz="4400" b="0" dirty="0">
                <a:solidFill>
                  <a:srgbClr val="DAE3E3"/>
                </a:solidFill>
                <a:effectLst/>
                <a:latin typeface="Consolas" panose="020B0609020204030204" pitchFamily="49" charset="0"/>
              </a:rPr>
              <a:t> = </a:t>
            </a:r>
            <a:r>
              <a:rPr lang="en-GB" sz="4400" b="0" dirty="0" err="1">
                <a:solidFill>
                  <a:srgbClr val="F39C12"/>
                </a:solidFill>
                <a:effectLst/>
                <a:latin typeface="Consolas" panose="020B0609020204030204" pitchFamily="49" charset="0"/>
              </a:rPr>
              <a:t>uxr_millis</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r>
              <a:rPr lang="en-GB" sz="4400" b="0" dirty="0">
                <a:solidFill>
                  <a:srgbClr val="DAE3E3"/>
                </a:solidFill>
                <a:effectLst/>
                <a:latin typeface="Consolas" panose="020B0609020204030204" pitchFamily="49" charset="0"/>
              </a:rPr>
              <a:t>} </a:t>
            </a:r>
            <a:r>
              <a:rPr lang="en-GB" sz="4400" b="0" dirty="0">
                <a:solidFill>
                  <a:srgbClr val="C586C0"/>
                </a:solidFill>
                <a:effectLst/>
                <a:latin typeface="Consolas" panose="020B0609020204030204" pitchFamily="49" charset="0"/>
              </a:rPr>
              <a:t>while</a:t>
            </a:r>
            <a:r>
              <a:rPr lang="en-GB" sz="4400" b="0" dirty="0">
                <a:solidFill>
                  <a:srgbClr val="DAE3E3"/>
                </a:solidFill>
                <a:effectLst/>
                <a:latin typeface="Consolas" panose="020B0609020204030204" pitchFamily="49" charset="0"/>
              </a:rPr>
              <a:t> (</a:t>
            </a:r>
            <a:r>
              <a:rPr lang="en-GB" sz="4400" b="0" dirty="0">
                <a:solidFill>
                  <a:srgbClr val="7FCBCD"/>
                </a:solidFill>
                <a:effectLst/>
                <a:latin typeface="Consolas" panose="020B0609020204030204" pitchFamily="49" charset="0"/>
              </a:rPr>
              <a:t>0</a:t>
            </a:r>
            <a:r>
              <a:rPr lang="en-GB" sz="4400" b="0" dirty="0">
                <a:solidFill>
                  <a:srgbClr val="DAE3E3"/>
                </a:solidFill>
                <a:effectLst/>
                <a:latin typeface="Consolas" panose="020B0609020204030204" pitchFamily="49" charset="0"/>
              </a:rPr>
              <a:t>)</a:t>
            </a:r>
            <a:r>
              <a:rPr lang="en-GB" sz="4400" b="0" dirty="0">
                <a:solidFill>
                  <a:srgbClr val="7FCBCD"/>
                </a:solidFill>
                <a:effectLst/>
                <a:latin typeface="Consolas" panose="020B0609020204030204" pitchFamily="49" charset="0"/>
              </a:rPr>
              <a:t>\</a:t>
            </a:r>
            <a:endParaRPr lang="en-GB" sz="4400" b="0" dirty="0">
              <a:solidFill>
                <a:srgbClr val="DAE3E3"/>
              </a:solidFill>
              <a:effectLst/>
              <a:latin typeface="Consolas" panose="020B0609020204030204" pitchFamily="49" charset="0"/>
            </a:endParaRPr>
          </a:p>
          <a:p>
            <a:pPr marL="0" indent="0">
              <a:lnSpc>
                <a:spcPct val="120000"/>
              </a:lnSpc>
              <a:spcBef>
                <a:spcPts val="0"/>
              </a:spcBef>
              <a:buNone/>
            </a:pPr>
            <a:br>
              <a:rPr lang="en-GB" b="0" dirty="0">
                <a:solidFill>
                  <a:srgbClr val="DAE3E3"/>
                </a:solidFill>
                <a:effectLst/>
                <a:latin typeface="Consolas" panose="020B0609020204030204" pitchFamily="49" charset="0"/>
              </a:rPr>
            </a:br>
            <a:endParaRPr lang="en-GB" b="0" dirty="0">
              <a:solidFill>
                <a:srgbClr val="DAE3E3"/>
              </a:solidFill>
              <a:effectLst/>
              <a:latin typeface="Consolas" panose="020B0609020204030204" pitchFamily="49" charset="0"/>
            </a:endParaRPr>
          </a:p>
          <a:p>
            <a:pPr marL="0" indent="0">
              <a:lnSpc>
                <a:spcPct val="120000"/>
              </a:lnSpc>
              <a:spcBef>
                <a:spcPts val="0"/>
              </a:spcBef>
              <a:buNone/>
            </a:pPr>
            <a:endParaRPr lang="en-GB" dirty="0"/>
          </a:p>
        </p:txBody>
      </p:sp>
      <p:sp>
        <p:nvSpPr>
          <p:cNvPr id="3" name="Content Placeholder 2">
            <a:extLst>
              <a:ext uri="{FF2B5EF4-FFF2-40B4-BE49-F238E27FC236}">
                <a16:creationId xmlns:a16="http://schemas.microsoft.com/office/drawing/2014/main" id="{DA9CFB29-580B-2027-0E9E-24649522FB4C}"/>
              </a:ext>
            </a:extLst>
          </p:cNvPr>
          <p:cNvSpPr>
            <a:spLocks noGrp="1"/>
          </p:cNvSpPr>
          <p:nvPr>
            <p:ph sz="half" idx="2"/>
          </p:nvPr>
        </p:nvSpPr>
        <p:spPr>
          <a:xfrm>
            <a:off x="6096000" y="1446302"/>
            <a:ext cx="6096000" cy="5411697"/>
          </a:xfrm>
          <a:solidFill>
            <a:schemeClr val="tx2">
              <a:lumMod val="50000"/>
            </a:schemeClr>
          </a:solidFill>
        </p:spPr>
        <p:txBody>
          <a:bodyPr>
            <a:noAutofit/>
          </a:bodyPr>
          <a:lstStyle/>
          <a:p>
            <a:pPr marL="0" indent="0">
              <a:lnSpc>
                <a:spcPct val="120000"/>
              </a:lnSpc>
              <a:spcBef>
                <a:spcPts val="0"/>
              </a:spcBef>
              <a:buNone/>
            </a:pPr>
            <a:r>
              <a:rPr lang="en-GB" sz="1100" b="0" dirty="0">
                <a:solidFill>
                  <a:srgbClr val="7F8C8D"/>
                </a:solidFill>
                <a:effectLst/>
                <a:latin typeface="Consolas" panose="020B0609020204030204" pitchFamily="49" charset="0"/>
              </a:rPr>
              <a:t>// Micro-ROS entities</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rclc_support_t</a:t>
            </a:r>
            <a:r>
              <a:rPr lang="en-GB" sz="1100" b="0" dirty="0">
                <a:solidFill>
                  <a:srgbClr val="DAE3E3"/>
                </a:solidFill>
                <a:effectLst/>
                <a:latin typeface="Consolas" panose="020B0609020204030204" pitchFamily="49" charset="0"/>
              </a:rPr>
              <a:t> support;</a:t>
            </a:r>
            <a:r>
              <a:rPr lang="en-GB" sz="1100" b="0" dirty="0">
                <a:solidFill>
                  <a:srgbClr val="7F8C8D"/>
                </a:solidFill>
                <a:effectLst/>
                <a:latin typeface="Consolas" panose="020B0609020204030204" pitchFamily="49" charset="0"/>
              </a:rPr>
              <a:t>    // Holds the execution context of Micro-ROS</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rclc_executor_t</a:t>
            </a:r>
            <a:r>
              <a:rPr lang="en-GB" sz="1100" b="0" dirty="0">
                <a:solidFill>
                  <a:srgbClr val="DAE3E3"/>
                </a:solidFill>
                <a:effectLst/>
                <a:latin typeface="Consolas" panose="020B0609020204030204" pitchFamily="49" charset="0"/>
              </a:rPr>
              <a:t> executor;</a:t>
            </a:r>
            <a:r>
              <a:rPr lang="en-GB" sz="1100" b="0" dirty="0">
                <a:solidFill>
                  <a:srgbClr val="7F8C8D"/>
                </a:solidFill>
                <a:effectLst/>
                <a:latin typeface="Consolas" panose="020B0609020204030204" pitchFamily="49" charset="0"/>
              </a:rPr>
              <a:t>  // Manages task execution (timers, callbacks, etc.)</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rcl_allocator_t</a:t>
            </a:r>
            <a:r>
              <a:rPr lang="en-GB" sz="1100" b="0" dirty="0">
                <a:solidFill>
                  <a:srgbClr val="DAE3E3"/>
                </a:solidFill>
                <a:effectLst/>
                <a:latin typeface="Consolas" panose="020B0609020204030204" pitchFamily="49" charset="0"/>
              </a:rPr>
              <a:t> allocator;</a:t>
            </a:r>
            <a:r>
              <a:rPr lang="en-GB" sz="1100" b="0" dirty="0">
                <a:solidFill>
                  <a:srgbClr val="7F8C8D"/>
                </a:solidFill>
                <a:effectLst/>
                <a:latin typeface="Consolas" panose="020B0609020204030204" pitchFamily="49" charset="0"/>
              </a:rPr>
              <a:t>  // Memory allocation manager</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err="1">
                <a:solidFill>
                  <a:srgbClr val="0CA1A6"/>
                </a:solidFill>
                <a:effectLst/>
                <a:latin typeface="Consolas" panose="020B0609020204030204" pitchFamily="49" charset="0"/>
              </a:rPr>
              <a:t>rcl_node_t</a:t>
            </a:r>
            <a:r>
              <a:rPr lang="en-GB" sz="1100" b="0" dirty="0">
                <a:solidFill>
                  <a:srgbClr val="DAE3E3"/>
                </a:solidFill>
                <a:effectLst/>
                <a:latin typeface="Consolas" panose="020B0609020204030204" pitchFamily="49" charset="0"/>
              </a:rPr>
              <a:t> node;</a:t>
            </a:r>
            <a:r>
              <a:rPr lang="en-GB" sz="1100" b="0" dirty="0">
                <a:solidFill>
                  <a:srgbClr val="7F8C8D"/>
                </a:solidFill>
                <a:effectLst/>
                <a:latin typeface="Consolas" panose="020B0609020204030204" pitchFamily="49" charset="0"/>
              </a:rPr>
              <a:t>      // Represents a ROS 2 Node running on the microcontroller</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rcl_timer_t</a:t>
            </a:r>
            <a:r>
              <a:rPr lang="en-GB" sz="1100" b="0" dirty="0">
                <a:solidFill>
                  <a:srgbClr val="DAE3E3"/>
                </a:solidFill>
                <a:effectLst/>
                <a:latin typeface="Consolas" panose="020B0609020204030204" pitchFamily="49" charset="0"/>
              </a:rPr>
              <a:t> timer;</a:t>
            </a:r>
            <a:r>
              <a:rPr lang="en-GB" sz="1100" b="0" dirty="0">
                <a:solidFill>
                  <a:srgbClr val="7F8C8D"/>
                </a:solidFill>
                <a:effectLst/>
                <a:latin typeface="Consolas" panose="020B0609020204030204" pitchFamily="49" charset="0"/>
              </a:rPr>
              <a:t>    // Timer for periodic message publishing</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rcl_publisher_t</a:t>
            </a:r>
            <a:r>
              <a:rPr lang="en-GB" sz="1100" b="0" dirty="0">
                <a:solidFill>
                  <a:srgbClr val="DAE3E3"/>
                </a:solidFill>
                <a:effectLst/>
                <a:latin typeface="Consolas" panose="020B0609020204030204" pitchFamily="49" charset="0"/>
              </a:rPr>
              <a:t> publisher;</a:t>
            </a:r>
            <a:r>
              <a:rPr lang="en-GB" sz="1100" b="0" dirty="0">
                <a:solidFill>
                  <a:srgbClr val="7F8C8D"/>
                </a:solidFill>
                <a:effectLst/>
                <a:latin typeface="Consolas" panose="020B0609020204030204" pitchFamily="49" charset="0"/>
              </a:rPr>
              <a:t>  // Publisher for sending messages to ROS 2</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DAE3E3"/>
                </a:solidFill>
                <a:effectLst/>
                <a:latin typeface="Consolas" panose="020B0609020204030204" pitchFamily="49" charset="0"/>
              </a:rPr>
              <a:t>std_msgs__msg__Int32 </a:t>
            </a:r>
            <a:r>
              <a:rPr lang="en-GB" sz="1100" b="0" dirty="0" err="1">
                <a:solidFill>
                  <a:srgbClr val="DAE3E3"/>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Integer message type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err="1">
                <a:solidFill>
                  <a:srgbClr val="DAE3E3"/>
                </a:solidFill>
                <a:effectLst/>
                <a:latin typeface="Consolas" panose="020B0609020204030204" pitchFamily="49" charset="0"/>
              </a:rPr>
              <a:t>micro_ros_agent_locator</a:t>
            </a:r>
            <a:r>
              <a:rPr lang="en-GB" sz="1100" b="0" dirty="0">
                <a:solidFill>
                  <a:srgbClr val="DAE3E3"/>
                </a:solidFill>
                <a:effectLst/>
                <a:latin typeface="Consolas" panose="020B0609020204030204" pitchFamily="49" charset="0"/>
              </a:rPr>
              <a:t> locator;</a:t>
            </a:r>
            <a:r>
              <a:rPr lang="en-GB" sz="1100" b="0" dirty="0">
                <a:solidFill>
                  <a:srgbClr val="7F8C8D"/>
                </a:solidFill>
                <a:effectLst/>
                <a:latin typeface="Consolas" panose="020B0609020204030204" pitchFamily="49" charset="0"/>
              </a:rPr>
              <a:t> // Stores connection details for Micro-ROS Agent</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7F8C8D"/>
                </a:solidFill>
                <a:effectLst/>
                <a:latin typeface="Consolas" panose="020B0609020204030204" pitchFamily="49" charset="0"/>
              </a:rPr>
              <a:t>// Static IP configuration for ESP32 Access Point</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DAE3E3"/>
                </a:solidFill>
                <a:effectLst/>
                <a:latin typeface="Consolas" panose="020B0609020204030204" pitchFamily="49" charset="0"/>
              </a:rPr>
              <a:t>IPAddress</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local_ip</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10</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16</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err="1">
                <a:solidFill>
                  <a:srgbClr val="DAE3E3"/>
                </a:solidFill>
                <a:effectLst/>
                <a:latin typeface="Consolas" panose="020B0609020204030204" pitchFamily="49" charset="0"/>
              </a:rPr>
              <a:t>IPAddress</a:t>
            </a:r>
            <a:r>
              <a:rPr lang="en-GB" sz="1100" b="0" dirty="0">
                <a:solidFill>
                  <a:srgbClr val="DAE3E3"/>
                </a:solidFill>
                <a:effectLst/>
                <a:latin typeface="Consolas" panose="020B0609020204030204" pitchFamily="49" charset="0"/>
              </a:rPr>
              <a:t> gateway = {</a:t>
            </a:r>
            <a:r>
              <a:rPr lang="en-GB" sz="1100" b="0" dirty="0">
                <a:solidFill>
                  <a:srgbClr val="7FCBCD"/>
                </a:solidFill>
                <a:effectLst/>
                <a:latin typeface="Consolas" panose="020B0609020204030204" pitchFamily="49" charset="0"/>
              </a:rPr>
              <a:t>10</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16</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err="1">
                <a:solidFill>
                  <a:srgbClr val="DAE3E3"/>
                </a:solidFill>
                <a:effectLst/>
                <a:latin typeface="Consolas" panose="020B0609020204030204" pitchFamily="49" charset="0"/>
              </a:rPr>
              <a:t>IPAddress</a:t>
            </a:r>
            <a:r>
              <a:rPr lang="en-GB" sz="1100" b="0" dirty="0">
                <a:solidFill>
                  <a:srgbClr val="DAE3E3"/>
                </a:solidFill>
                <a:effectLst/>
                <a:latin typeface="Consolas" panose="020B0609020204030204" pitchFamily="49" charset="0"/>
              </a:rPr>
              <a:t> subnet = {</a:t>
            </a:r>
            <a:r>
              <a:rPr lang="en-GB" sz="1100" b="0" dirty="0">
                <a:solidFill>
                  <a:srgbClr val="7FCBCD"/>
                </a:solidFill>
                <a:effectLst/>
                <a:latin typeface="Consolas" panose="020B0609020204030204" pitchFamily="49" charset="0"/>
              </a:rPr>
              <a:t>255</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255</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255</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0</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7F8C8D"/>
                </a:solidFill>
                <a:effectLst/>
                <a:latin typeface="Consolas" panose="020B0609020204030204" pitchFamily="49" charset="0"/>
              </a:rPr>
              <a:t>// Wi-Fi credentials (ESP32 acting as an Access Point)</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char</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ssid</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"ESP32-Access-Point"</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char</a:t>
            </a:r>
            <a:r>
              <a:rPr lang="en-GB" sz="1100" b="0" dirty="0">
                <a:solidFill>
                  <a:srgbClr val="DAE3E3"/>
                </a:solidFill>
                <a:effectLst/>
                <a:latin typeface="Consolas" panose="020B0609020204030204" pitchFamily="49" charset="0"/>
              </a:rPr>
              <a:t>* password = </a:t>
            </a:r>
            <a:r>
              <a:rPr lang="en-GB" sz="1100" b="0" dirty="0">
                <a:solidFill>
                  <a:srgbClr val="7FCBCD"/>
                </a:solidFill>
                <a:effectLst/>
                <a:latin typeface="Consolas" panose="020B0609020204030204" pitchFamily="49" charset="0"/>
              </a:rPr>
              <a:t>"123456789"</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7F8C8D"/>
                </a:solidFill>
                <a:effectLst/>
                <a:latin typeface="Consolas" panose="020B0609020204030204" pitchFamily="49" charset="0"/>
              </a:rPr>
              <a:t>// Micro-ROS Agent configuration (host machine)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char</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agent_ip</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"10.16.1.2"</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int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agent_port</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8888</a:t>
            </a:r>
            <a:r>
              <a:rPr lang="en-GB" sz="1100" b="0" dirty="0">
                <a:solidFill>
                  <a:srgbClr val="DAE3E3"/>
                </a:solidFill>
                <a:effectLst/>
                <a:latin typeface="Consolas" panose="020B0609020204030204" pitchFamily="49" charset="0"/>
              </a:rPr>
              <a:t>;</a:t>
            </a:r>
          </a:p>
        </p:txBody>
      </p:sp>
      <p:sp>
        <p:nvSpPr>
          <p:cNvPr id="4" name="Title 3">
            <a:extLst>
              <a:ext uri="{FF2B5EF4-FFF2-40B4-BE49-F238E27FC236}">
                <a16:creationId xmlns:a16="http://schemas.microsoft.com/office/drawing/2014/main" id="{F5BBA977-7DBE-5D78-72AB-04FCC095E235}"/>
              </a:ext>
            </a:extLst>
          </p:cNvPr>
          <p:cNvSpPr>
            <a:spLocks noGrp="1"/>
          </p:cNvSpPr>
          <p:nvPr>
            <p:ph type="title"/>
          </p:nvPr>
        </p:nvSpPr>
        <p:spPr/>
        <p:txBody>
          <a:bodyPr/>
          <a:lstStyle/>
          <a:p>
            <a:r>
              <a:rPr lang="en-GB" dirty="0"/>
              <a:t>Activity 4</a:t>
            </a:r>
          </a:p>
        </p:txBody>
      </p:sp>
    </p:spTree>
    <p:extLst>
      <p:ext uri="{BB962C8B-B14F-4D97-AF65-F5344CB8AC3E}">
        <p14:creationId xmlns:p14="http://schemas.microsoft.com/office/powerpoint/2010/main" val="2555152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E9ED-391D-1EDC-429B-6EEEF1F31AF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67ED75-B515-A01B-8ABD-F0E5DDC202F6}"/>
              </a:ext>
            </a:extLst>
          </p:cNvPr>
          <p:cNvSpPr>
            <a:spLocks noGrp="1"/>
          </p:cNvSpPr>
          <p:nvPr>
            <p:ph sz="half" idx="1"/>
          </p:nvPr>
        </p:nvSpPr>
        <p:spPr>
          <a:xfrm>
            <a:off x="0" y="1446302"/>
            <a:ext cx="6096000" cy="5411697"/>
          </a:xfrm>
          <a:solidFill>
            <a:schemeClr val="tx2">
              <a:lumMod val="50000"/>
            </a:schemeClr>
          </a:solidFill>
        </p:spPr>
        <p:txBody>
          <a:bodyPr>
            <a:normAutofit lnSpcReduction="10000"/>
          </a:bodyPr>
          <a:lstStyle/>
          <a:p>
            <a:pPr marL="0" indent="0">
              <a:lnSpc>
                <a:spcPct val="120000"/>
              </a:lnSpc>
              <a:spcBef>
                <a:spcPts val="0"/>
              </a:spcBef>
              <a:buNone/>
            </a:pPr>
            <a:r>
              <a:rPr lang="en-GB" sz="1100" b="0" dirty="0">
                <a:solidFill>
                  <a:srgbClr val="7F8C8D"/>
                </a:solidFill>
                <a:effectLst/>
                <a:latin typeface="Consolas" panose="020B0609020204030204" pitchFamily="49" charset="0"/>
              </a:rPr>
              <a:t>// Enum representing different connection states of the microcontroller</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err="1">
                <a:solidFill>
                  <a:srgbClr val="0CA1A6"/>
                </a:solidFill>
                <a:effectLst/>
                <a:latin typeface="Consolas" panose="020B0609020204030204" pitchFamily="49" charset="0"/>
              </a:rPr>
              <a:t>enum</a:t>
            </a:r>
            <a:r>
              <a:rPr lang="en-GB" sz="1100" b="0" dirty="0">
                <a:solidFill>
                  <a:srgbClr val="DAE3E3"/>
                </a:solidFill>
                <a:effectLst/>
                <a:latin typeface="Consolas" panose="020B0609020204030204" pitchFamily="49" charset="0"/>
              </a:rPr>
              <a:t> states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WAITING_AGENT</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Waiting for a connection to the Micro-ROS agent</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AGENT_AVAILABLE</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Agent found, trying to establish communication</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AGENT_CONNECTED</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Connected to the agent, publishing messages</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AGENT_DISCONNECTED</a:t>
            </a:r>
            <a:r>
              <a:rPr lang="en-GB" sz="1100" b="0" dirty="0">
                <a:solidFill>
                  <a:srgbClr val="DAE3E3"/>
                </a:solidFill>
                <a:effectLst/>
                <a:latin typeface="Consolas" panose="020B0609020204030204" pitchFamily="49" charset="0"/>
              </a:rPr>
              <a:t>   </a:t>
            </a:r>
            <a:r>
              <a:rPr lang="en-GB" sz="1100" b="0" dirty="0">
                <a:solidFill>
                  <a:srgbClr val="7F8C8D"/>
                </a:solidFill>
                <a:effectLst/>
                <a:latin typeface="Consolas" panose="020B0609020204030204" pitchFamily="49" charset="0"/>
              </a:rPr>
              <a:t>// Lost connection, trying to reconnect</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state;</a:t>
            </a:r>
          </a:p>
          <a:p>
            <a:pPr marL="0" indent="0">
              <a:lnSpc>
                <a:spcPct val="120000"/>
              </a:lnSpc>
              <a:spcBef>
                <a:spcPts val="0"/>
              </a:spcBef>
              <a:buNone/>
            </a:pPr>
            <a:br>
              <a:rPr lang="en-GB" sz="1100" b="0" dirty="0">
                <a:solidFill>
                  <a:srgbClr val="DAE3E3"/>
                </a:solidFill>
                <a:effectLst/>
                <a:latin typeface="Consolas" panose="020B0609020204030204" pitchFamily="49" charset="0"/>
              </a:rPr>
            </a:b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Function that gets called if there is a failure in initialization</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error_loop</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while</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7F8C8D"/>
                </a:solidFill>
                <a:effectLst/>
                <a:latin typeface="Consolas" panose="020B0609020204030204" pitchFamily="49" charset="0"/>
              </a:rPr>
              <a:t>    // Toggle LED state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printf</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"Failed initialisation. Aborting.\n"</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Print error message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7F8C8D"/>
                </a:solidFill>
                <a:effectLst/>
                <a:latin typeface="Consolas" panose="020B0609020204030204" pitchFamily="49" charset="0"/>
              </a:rPr>
              <a:t>    // Wait for 100 milliseconds before retrying</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delay</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a:t>
            </a: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Timer callback function, runs periodically to publish messages</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timer_callback</a:t>
            </a:r>
            <a:r>
              <a:rPr lang="en-GB" sz="1100" b="0" dirty="0">
                <a:solidFill>
                  <a:srgbClr val="DAE3E3"/>
                </a:solidFill>
                <a:effectLst/>
                <a:latin typeface="Consolas" panose="020B0609020204030204" pitchFamily="49" charset="0"/>
              </a:rPr>
              <a:t>(</a:t>
            </a:r>
            <a:r>
              <a:rPr lang="en-GB" sz="1100" b="0" dirty="0" err="1">
                <a:solidFill>
                  <a:srgbClr val="0CA1A6"/>
                </a:solidFill>
                <a:effectLst/>
                <a:latin typeface="Consolas" panose="020B0609020204030204" pitchFamily="49" charset="0"/>
              </a:rPr>
              <a:t>rcl_timer_t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a:t>
            </a:r>
            <a:r>
              <a:rPr lang="en-GB" sz="1100" b="0" dirty="0">
                <a:solidFill>
                  <a:srgbClr val="DAE3E3"/>
                </a:solidFill>
                <a:effectLst/>
                <a:latin typeface="Consolas" panose="020B0609020204030204" pitchFamily="49" charset="0"/>
              </a:rPr>
              <a:t> timer, </a:t>
            </a:r>
            <a:r>
              <a:rPr lang="en-GB" sz="1100" b="0" dirty="0">
                <a:solidFill>
                  <a:srgbClr val="0CA1A6"/>
                </a:solidFill>
                <a:effectLst/>
                <a:latin typeface="Consolas" panose="020B0609020204030204" pitchFamily="49" charset="0"/>
              </a:rPr>
              <a:t>int64_t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last_call_time</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last_call_time</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if</a:t>
            </a:r>
            <a:r>
              <a:rPr lang="en-GB" sz="1100" b="0" dirty="0">
                <a:solidFill>
                  <a:srgbClr val="DAE3E3"/>
                </a:solidFill>
                <a:effectLst/>
                <a:latin typeface="Consolas" panose="020B0609020204030204" pitchFamily="49" charset="0"/>
              </a:rPr>
              <a:t> (timer != </a:t>
            </a:r>
            <a:r>
              <a:rPr lang="en-GB" sz="1100" b="0" dirty="0">
                <a:solidFill>
                  <a:srgbClr val="7FCBCD"/>
                </a:solidFill>
                <a:effectLst/>
                <a:latin typeface="Consolas" panose="020B0609020204030204" pitchFamily="49" charset="0"/>
              </a:rPr>
              <a:t>NULL</a:t>
            </a: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rcl_publish</a:t>
            </a:r>
            <a:r>
              <a:rPr lang="en-GB" sz="1100" b="0" dirty="0">
                <a:solidFill>
                  <a:srgbClr val="DAE3E3"/>
                </a:solidFill>
                <a:effectLst/>
                <a:latin typeface="Consolas" panose="020B0609020204030204" pitchFamily="49" charset="0"/>
              </a:rPr>
              <a:t>(&amp;publisher, &amp;</a:t>
            </a:r>
            <a:r>
              <a:rPr lang="en-GB" sz="1100" b="0" dirty="0" err="1">
                <a:solidFill>
                  <a:srgbClr val="DAE3E3"/>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NULL</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Publish message to ROS 2 topic</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msg</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data</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Increment message data for the next cycle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a:t>
            </a:r>
            <a:endParaRPr lang="en-GB" sz="1000" dirty="0"/>
          </a:p>
        </p:txBody>
      </p:sp>
      <p:sp>
        <p:nvSpPr>
          <p:cNvPr id="3" name="Content Placeholder 2">
            <a:extLst>
              <a:ext uri="{FF2B5EF4-FFF2-40B4-BE49-F238E27FC236}">
                <a16:creationId xmlns:a16="http://schemas.microsoft.com/office/drawing/2014/main" id="{21A4D799-6214-22DD-FDF2-866B7335676C}"/>
              </a:ext>
            </a:extLst>
          </p:cNvPr>
          <p:cNvSpPr>
            <a:spLocks noGrp="1"/>
          </p:cNvSpPr>
          <p:nvPr>
            <p:ph sz="half" idx="2"/>
          </p:nvPr>
        </p:nvSpPr>
        <p:spPr>
          <a:xfrm>
            <a:off x="6096000" y="1446302"/>
            <a:ext cx="6096000" cy="5411697"/>
          </a:xfrm>
          <a:solidFill>
            <a:schemeClr val="tx2">
              <a:lumMod val="50000"/>
            </a:schemeClr>
          </a:solidFill>
        </p:spPr>
        <p:txBody>
          <a:bodyPr>
            <a:noAutofit/>
          </a:bodyPr>
          <a:lstStyle/>
          <a:p>
            <a:pPr marL="0" indent="0">
              <a:lnSpc>
                <a:spcPct val="100000"/>
              </a:lnSpc>
              <a:spcBef>
                <a:spcPts val="0"/>
              </a:spcBef>
              <a:buNone/>
            </a:pPr>
            <a:r>
              <a:rPr lang="en-GB" sz="1100" b="0" dirty="0">
                <a:solidFill>
                  <a:srgbClr val="7F8C8D"/>
                </a:solidFill>
                <a:effectLst/>
                <a:latin typeface="Consolas" panose="020B0609020204030204" pitchFamily="49" charset="0"/>
              </a:rPr>
              <a:t>// Function to create Micro-ROS entities (node, publisher, timer)</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0CA1A6"/>
                </a:solidFill>
                <a:effectLst/>
                <a:latin typeface="Consolas" panose="020B0609020204030204" pitchFamily="49" charset="0"/>
              </a:rPr>
              <a:t>bool</a:t>
            </a: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create_entities</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7F8C8D"/>
                </a:solidFill>
                <a:effectLst/>
                <a:latin typeface="Consolas" panose="020B0609020204030204" pitchFamily="49" charset="0"/>
              </a:rPr>
              <a:t>  // Initialize Micro-ROS support</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rclc_support_init</a:t>
            </a:r>
            <a:r>
              <a:rPr lang="en-GB" sz="1100" b="0" dirty="0">
                <a:solidFill>
                  <a:srgbClr val="DAE3E3"/>
                </a:solidFill>
                <a:effectLst/>
                <a:latin typeface="Consolas" panose="020B0609020204030204" pitchFamily="49" charset="0"/>
              </a:rPr>
              <a:t>(&amp;support, </a:t>
            </a:r>
            <a:r>
              <a:rPr lang="en-GB" sz="1100" b="0" dirty="0">
                <a:solidFill>
                  <a:srgbClr val="7FCBCD"/>
                </a:solidFill>
                <a:effectLst/>
                <a:latin typeface="Consolas" panose="020B0609020204030204" pitchFamily="49" charset="0"/>
              </a:rPr>
              <a:t>0</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NULL</a:t>
            </a:r>
            <a:r>
              <a:rPr lang="en-GB" sz="1100" b="0" dirty="0">
                <a:solidFill>
                  <a:srgbClr val="DAE3E3"/>
                </a:solidFill>
                <a:effectLst/>
                <a:latin typeface="Consolas" panose="020B0609020204030204" pitchFamily="49" charset="0"/>
              </a:rPr>
              <a:t>, &amp;allocator));</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Create ROS 2 node</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rclc_node_init_default</a:t>
            </a:r>
            <a:r>
              <a:rPr lang="en-GB" sz="1100" b="0" dirty="0">
                <a:solidFill>
                  <a:srgbClr val="DAE3E3"/>
                </a:solidFill>
                <a:effectLst/>
                <a:latin typeface="Consolas" panose="020B0609020204030204" pitchFamily="49" charset="0"/>
              </a:rPr>
              <a:t>(&amp;node, </a:t>
            </a:r>
            <a:r>
              <a:rPr lang="en-GB" sz="1100" b="0" dirty="0">
                <a:solidFill>
                  <a:srgbClr val="7FCBCD"/>
                </a:solidFill>
                <a:effectLst/>
                <a:latin typeface="Consolas" panose="020B0609020204030204" pitchFamily="49" charset="0"/>
              </a:rPr>
              <a:t>"int32_publisher_rclc"</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a:t>
            </a:r>
            <a:r>
              <a:rPr lang="en-GB" sz="1100" b="0" dirty="0">
                <a:solidFill>
                  <a:srgbClr val="DAE3E3"/>
                </a:solidFill>
                <a:effectLst/>
                <a:latin typeface="Consolas" panose="020B0609020204030204" pitchFamily="49" charset="0"/>
              </a:rPr>
              <a:t>, &amp;support));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Create a best-effort publisher (non-reliable, no message history) (QoS)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rclc_publisher_init_best_effort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&amp;publisher,</a:t>
            </a:r>
          </a:p>
          <a:p>
            <a:pPr marL="0" indent="0">
              <a:lnSpc>
                <a:spcPct val="100000"/>
              </a:lnSpc>
              <a:spcBef>
                <a:spcPts val="0"/>
              </a:spcBef>
              <a:buNone/>
            </a:pPr>
            <a:r>
              <a:rPr lang="en-GB" sz="1100" b="0" dirty="0">
                <a:solidFill>
                  <a:srgbClr val="DAE3E3"/>
                </a:solidFill>
                <a:effectLst/>
                <a:latin typeface="Consolas" panose="020B0609020204030204" pitchFamily="49" charset="0"/>
              </a:rPr>
              <a:t>    &amp;node,</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ROSIDL_GET_MSG_TYPE_SUPPORT</a:t>
            </a:r>
            <a:r>
              <a:rPr lang="en-GB" sz="1100" b="0" dirty="0">
                <a:solidFill>
                  <a:srgbClr val="DAE3E3"/>
                </a:solidFill>
                <a:effectLst/>
                <a:latin typeface="Consolas" panose="020B0609020204030204" pitchFamily="49" charset="0"/>
              </a:rPr>
              <a:t>(std_msgs, </a:t>
            </a:r>
            <a:r>
              <a:rPr lang="en-GB" sz="1100" b="0" dirty="0" err="1">
                <a:solidFill>
                  <a:srgbClr val="DAE3E3"/>
                </a:solidFill>
                <a:effectLst/>
                <a:latin typeface="Consolas" panose="020B0609020204030204" pitchFamily="49" charset="0"/>
              </a:rPr>
              <a:t>msg</a:t>
            </a:r>
            <a:r>
              <a:rPr lang="en-GB" sz="1100" b="0" dirty="0">
                <a:solidFill>
                  <a:srgbClr val="DAE3E3"/>
                </a:solidFill>
                <a:effectLst/>
                <a:latin typeface="Consolas" panose="020B0609020204030204" pitchFamily="49" charset="0"/>
              </a:rPr>
              <a:t>, Int32),</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"std_msgs_msg_Int32"</a:t>
            </a:r>
            <a:r>
              <a:rPr lang="en-GB" sz="1100" b="0" dirty="0">
                <a:solidFill>
                  <a:srgbClr val="DAE3E3"/>
                </a:solidFill>
                <a:effectLs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Create a timer to publish messages every 1000ms (1 second)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0CA1A6"/>
                </a:solidFill>
                <a:effectLst/>
                <a:latin typeface="Consolas" panose="020B0609020204030204" pitchFamily="49" charset="0"/>
              </a:rPr>
              <a:t>const</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unsigned</a:t>
            </a: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int</a:t>
            </a: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timer_timeout</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1000</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rclc_timer_init_default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&amp;timer,</a:t>
            </a:r>
          </a:p>
          <a:p>
            <a:pPr marL="0" indent="0">
              <a:lnSpc>
                <a:spcPct val="100000"/>
              </a:lnSpc>
              <a:spcBef>
                <a:spcPts val="0"/>
              </a:spcBef>
              <a:buNone/>
            </a:pPr>
            <a:r>
              <a:rPr lang="en-GB" sz="1100" b="0" dirty="0">
                <a:solidFill>
                  <a:srgbClr val="DAE3E3"/>
                </a:solidFill>
                <a:effectLst/>
                <a:latin typeface="Consolas" panose="020B0609020204030204" pitchFamily="49" charset="0"/>
              </a:rPr>
              <a:t>    &amp;support,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RCL_MS_TO_NS</a:t>
            </a:r>
            <a:r>
              <a:rPr lang="en-GB" sz="1100" b="0" dirty="0">
                <a:solidFill>
                  <a:srgbClr val="DAE3E3"/>
                </a:solidFill>
                <a:effectLst/>
                <a:latin typeface="Consolas" panose="020B0609020204030204" pitchFamily="49" charset="0"/>
              </a:rPr>
              <a:t>(</a:t>
            </a:r>
            <a:r>
              <a:rPr lang="en-GB" sz="1100" b="0" dirty="0" err="1">
                <a:solidFill>
                  <a:srgbClr val="DAE3E3"/>
                </a:solidFill>
                <a:effectLst/>
                <a:latin typeface="Consolas" panose="020B0609020204030204" pitchFamily="49" charset="0"/>
              </a:rPr>
              <a:t>timer_timeout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timer_callback</a:t>
            </a:r>
            <a:r>
              <a:rPr lang="en-GB" sz="1100" b="0" dirty="0">
                <a:solidFill>
                  <a:srgbClr val="DAE3E3"/>
                </a:solidFill>
                <a:effectLs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Initialize Executor (handles timer callbacks)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executor = </a:t>
            </a:r>
            <a:r>
              <a:rPr lang="en-GB" sz="1100" b="0" dirty="0" err="1">
                <a:solidFill>
                  <a:srgbClr val="F39C12"/>
                </a:solidFill>
                <a:effectLst/>
                <a:latin typeface="Consolas" panose="020B0609020204030204" pitchFamily="49" charset="0"/>
              </a:rPr>
              <a:t>rclc_executor_get_zero_initialized_executor</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rclc_executor_init</a:t>
            </a:r>
            <a:r>
              <a:rPr lang="en-GB" sz="1100" b="0" dirty="0">
                <a:solidFill>
                  <a:srgbClr val="DAE3E3"/>
                </a:solidFill>
                <a:effectLst/>
                <a:latin typeface="Consolas" panose="020B0609020204030204" pitchFamily="49" charset="0"/>
              </a:rPr>
              <a:t>(&amp;executor, &amp;</a:t>
            </a:r>
            <a:r>
              <a:rPr lang="en-GB" sz="1100" b="0" dirty="0" err="1">
                <a:solidFill>
                  <a:srgbClr val="F39C12"/>
                </a:solidFill>
                <a:effectLst/>
                <a:latin typeface="Consolas" panose="020B0609020204030204" pitchFamily="49" charset="0"/>
              </a:rPr>
              <a:t>support</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context</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 &amp;allocator));</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RCCHECK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rclc_executor_add_timer</a:t>
            </a:r>
            <a:r>
              <a:rPr lang="en-GB" sz="1100" b="0" dirty="0">
                <a:solidFill>
                  <a:srgbClr val="DAE3E3"/>
                </a:solidFill>
                <a:effectLst/>
                <a:latin typeface="Consolas" panose="020B0609020204030204" pitchFamily="49" charset="0"/>
              </a:rPr>
              <a:t>(&amp;executor, &amp;timer));</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return</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true</a:t>
            </a:r>
            <a:r>
              <a:rPr lang="en-GB" sz="1100" b="0" dirty="0">
                <a:solidFill>
                  <a:srgbClr val="DAE3E3"/>
                </a:solidFill>
                <a:effectLst/>
                <a:latin typeface="Consolas" panose="020B0609020204030204" pitchFamily="49" charset="0"/>
              </a:rPr>
              <a:t>;</a:t>
            </a:r>
            <a:r>
              <a:rPr lang="en-GB" sz="1100" b="0" dirty="0">
                <a:solidFill>
                  <a:srgbClr val="7F8C8D"/>
                </a:solidFill>
                <a:effectLst/>
                <a:latin typeface="Consolas" panose="020B0609020204030204" pitchFamily="49" charset="0"/>
              </a:rPr>
              <a:t>  // Return true if all entities are successfully created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a:t>
            </a:r>
          </a:p>
          <a:p>
            <a:pPr marL="0" indent="0">
              <a:lnSpc>
                <a:spcPct val="100000"/>
              </a:lnSpc>
              <a:spcBef>
                <a:spcPts val="0"/>
              </a:spcBef>
              <a:buNone/>
            </a:pPr>
            <a:endParaRPr lang="en-GB" sz="1100" b="0" dirty="0">
              <a:solidFill>
                <a:srgbClr val="DAE3E3"/>
              </a:solidFill>
              <a:effectLst/>
              <a:latin typeface="Consolas" panose="020B0609020204030204" pitchFamily="49" charset="0"/>
            </a:endParaRPr>
          </a:p>
        </p:txBody>
      </p:sp>
      <p:sp>
        <p:nvSpPr>
          <p:cNvPr id="4" name="Title 3">
            <a:extLst>
              <a:ext uri="{FF2B5EF4-FFF2-40B4-BE49-F238E27FC236}">
                <a16:creationId xmlns:a16="http://schemas.microsoft.com/office/drawing/2014/main" id="{631E45BC-5147-2976-7853-8F524EBE494E}"/>
              </a:ext>
            </a:extLst>
          </p:cNvPr>
          <p:cNvSpPr>
            <a:spLocks noGrp="1"/>
          </p:cNvSpPr>
          <p:nvPr>
            <p:ph type="title"/>
          </p:nvPr>
        </p:nvSpPr>
        <p:spPr/>
        <p:txBody>
          <a:bodyPr/>
          <a:lstStyle/>
          <a:p>
            <a:r>
              <a:rPr lang="en-GB" dirty="0"/>
              <a:t>Activity 4</a:t>
            </a:r>
          </a:p>
        </p:txBody>
      </p:sp>
    </p:spTree>
    <p:extLst>
      <p:ext uri="{BB962C8B-B14F-4D97-AF65-F5344CB8AC3E}">
        <p14:creationId xmlns:p14="http://schemas.microsoft.com/office/powerpoint/2010/main" val="4065370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8E013-0558-3E9D-0801-1F5AF3A2BA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E64971-B011-B0E9-8254-F9E407A9D095}"/>
              </a:ext>
            </a:extLst>
          </p:cNvPr>
          <p:cNvSpPr>
            <a:spLocks noGrp="1"/>
          </p:cNvSpPr>
          <p:nvPr>
            <p:ph sz="half" idx="1"/>
          </p:nvPr>
        </p:nvSpPr>
        <p:spPr>
          <a:xfrm>
            <a:off x="0" y="1446302"/>
            <a:ext cx="6096000" cy="5411697"/>
          </a:xfrm>
          <a:solidFill>
            <a:schemeClr val="tx2">
              <a:lumMod val="50000"/>
            </a:schemeClr>
          </a:solidFill>
        </p:spPr>
        <p:txBody>
          <a:bodyPr>
            <a:normAutofit/>
          </a:bodyPr>
          <a:lstStyle/>
          <a:p>
            <a:pPr marL="0" indent="0">
              <a:lnSpc>
                <a:spcPct val="100000"/>
              </a:lnSpc>
              <a:spcBef>
                <a:spcPts val="0"/>
              </a:spcBef>
              <a:buNone/>
            </a:pPr>
            <a:r>
              <a:rPr lang="en-GB" sz="1200" b="0" dirty="0">
                <a:solidFill>
                  <a:srgbClr val="7F8C8D"/>
                </a:solidFill>
                <a:effectLst/>
                <a:latin typeface="Consolas" panose="020B0609020204030204" pitchFamily="49" charset="0"/>
              </a:rPr>
              <a:t>// Function to clean up Micro-ROS entities when disconnected</a:t>
            </a:r>
            <a:endParaRPr lang="en-GB" sz="1200" b="0" dirty="0">
              <a:solidFill>
                <a:srgbClr val="DAE3E3"/>
              </a:solidFill>
              <a:effectLst/>
              <a:latin typeface="Consolas" panose="020B0609020204030204" pitchFamily="49" charset="0"/>
            </a:endParaRPr>
          </a:p>
          <a:p>
            <a:pPr marL="0" indent="0">
              <a:lnSpc>
                <a:spcPct val="100000"/>
              </a:lnSpc>
              <a:spcBef>
                <a:spcPts val="0"/>
              </a:spcBef>
              <a:buNone/>
            </a:pP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destroy_entities</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0CA1A6"/>
                </a:solidFill>
                <a:effectLst/>
                <a:latin typeface="Consolas" panose="020B0609020204030204" pitchFamily="49" charset="0"/>
              </a:rPr>
              <a:t>rmw_context_t</a:t>
            </a:r>
            <a:r>
              <a:rPr lang="en-GB" sz="1200" b="0" dirty="0">
                <a:solidFill>
                  <a:srgbClr val="DAE3E3"/>
                </a:solidFill>
                <a:effectLst/>
                <a:latin typeface="Consolas" panose="020B0609020204030204" pitchFamily="49" charset="0"/>
              </a:rPr>
              <a:t> * </a:t>
            </a:r>
            <a:r>
              <a:rPr lang="en-GB" sz="1200" b="0" dirty="0" err="1">
                <a:solidFill>
                  <a:srgbClr val="DAE3E3"/>
                </a:solidFill>
                <a:effectLst/>
                <a:latin typeface="Consolas" panose="020B0609020204030204" pitchFamily="49" charset="0"/>
              </a:rPr>
              <a:t>rmw_context</a:t>
            </a:r>
            <a:r>
              <a:rPr lang="en-GB" sz="1200" b="0" dirty="0">
                <a:solidFill>
                  <a:srgbClr val="DAE3E3"/>
                </a:solidFill>
                <a:effectLst/>
                <a:latin typeface="Consolas" panose="020B0609020204030204" pitchFamily="49" charset="0"/>
              </a:rPr>
              <a:t> = </a:t>
            </a:r>
            <a:r>
              <a:rPr lang="en-GB" sz="1200" b="0" dirty="0" err="1">
                <a:solidFill>
                  <a:srgbClr val="F39C12"/>
                </a:solidFill>
                <a:effectLst/>
                <a:latin typeface="Consolas" panose="020B0609020204030204" pitchFamily="49" charset="0"/>
              </a:rPr>
              <a:t>rcl_context_get_rmw_context</a:t>
            </a:r>
            <a:r>
              <a:rPr lang="en-GB" sz="1200" b="0" dirty="0">
                <a:solidFill>
                  <a:srgbClr val="DAE3E3"/>
                </a:solidFill>
                <a:effectLst/>
                <a:latin typeface="Consolas" panose="020B0609020204030204" pitchFamily="49" charset="0"/>
              </a:rPr>
              <a:t>(&amp;</a:t>
            </a:r>
            <a:r>
              <a:rPr lang="en-GB" sz="1200" b="0" dirty="0" err="1">
                <a:solidFill>
                  <a:srgbClr val="F39C12"/>
                </a:solidFill>
                <a:effectLst/>
                <a:latin typeface="Consolas" panose="020B0609020204030204" pitchFamily="49" charset="0"/>
              </a:rPr>
              <a:t>support</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context</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rmw_uros_set_context_entity_destroy_session_timeout</a:t>
            </a:r>
            <a:r>
              <a:rPr lang="en-GB" sz="1200" b="0" dirty="0">
                <a:solidFill>
                  <a:srgbClr val="DAE3E3"/>
                </a:solidFill>
                <a:effectLst/>
                <a:latin typeface="Consolas" panose="020B0609020204030204" pitchFamily="49" charset="0"/>
              </a:rPr>
              <a:t>(</a:t>
            </a:r>
            <a:r>
              <a:rPr lang="en-GB" sz="1200" b="0" dirty="0" err="1">
                <a:solidFill>
                  <a:srgbClr val="DAE3E3"/>
                </a:solidFill>
                <a:effectLst/>
                <a:latin typeface="Consolas" panose="020B0609020204030204" pitchFamily="49" charset="0"/>
              </a:rPr>
              <a:t>rmw_context</a:t>
            </a: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0</a:t>
            </a:r>
            <a:r>
              <a:rPr lang="en-GB" sz="1200" b="0" dirty="0">
                <a:solidFill>
                  <a:srgbClr val="DAE3E3"/>
                </a:solidFill>
                <a:effectLst/>
                <a:latin typeface="Consolas" panose="020B0609020204030204" pitchFamily="49" charset="0"/>
              </a:rPr>
              <a:t>);</a:t>
            </a:r>
          </a:p>
          <a:p>
            <a:pPr marL="0" indent="0">
              <a:lnSpc>
                <a:spcPct val="10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rcl_publisher_fini</a:t>
            </a:r>
            <a:r>
              <a:rPr lang="en-GB" sz="1200" b="0" dirty="0">
                <a:solidFill>
                  <a:srgbClr val="DAE3E3"/>
                </a:solidFill>
                <a:effectLst/>
                <a:latin typeface="Consolas" panose="020B0609020204030204" pitchFamily="49" charset="0"/>
              </a:rPr>
              <a:t>(&amp;publisher, &amp;node);</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rcl_timer_fini</a:t>
            </a:r>
            <a:r>
              <a:rPr lang="en-GB" sz="1200" b="0" dirty="0">
                <a:solidFill>
                  <a:srgbClr val="DAE3E3"/>
                </a:solidFill>
                <a:effectLst/>
                <a:latin typeface="Consolas" panose="020B0609020204030204" pitchFamily="49" charset="0"/>
              </a:rPr>
              <a:t>(&amp;timer);</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rclc_executor_fini</a:t>
            </a:r>
            <a:r>
              <a:rPr lang="en-GB" sz="1200" b="0" dirty="0">
                <a:solidFill>
                  <a:srgbClr val="DAE3E3"/>
                </a:solidFill>
                <a:effectLst/>
                <a:latin typeface="Consolas" panose="020B0609020204030204" pitchFamily="49" charset="0"/>
              </a:rPr>
              <a:t>(&amp;executor);</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rcl_node_fini</a:t>
            </a:r>
            <a:r>
              <a:rPr lang="en-GB" sz="1200" b="0" dirty="0">
                <a:solidFill>
                  <a:srgbClr val="DAE3E3"/>
                </a:solidFill>
                <a:effectLst/>
                <a:latin typeface="Consolas" panose="020B0609020204030204" pitchFamily="49" charset="0"/>
              </a:rPr>
              <a:t>(&amp;node);</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rclc_support_fini</a:t>
            </a:r>
            <a:r>
              <a:rPr lang="en-GB" sz="1200" b="0" dirty="0">
                <a:solidFill>
                  <a:srgbClr val="DAE3E3"/>
                </a:solidFill>
                <a:effectLst/>
                <a:latin typeface="Consolas" panose="020B0609020204030204" pitchFamily="49" charset="0"/>
              </a:rPr>
              <a:t>(&amp;support);</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p:txBody>
      </p:sp>
      <p:sp>
        <p:nvSpPr>
          <p:cNvPr id="3" name="Content Placeholder 2">
            <a:extLst>
              <a:ext uri="{FF2B5EF4-FFF2-40B4-BE49-F238E27FC236}">
                <a16:creationId xmlns:a16="http://schemas.microsoft.com/office/drawing/2014/main" id="{FFFED1ED-3356-104A-323F-52FD3CA250E5}"/>
              </a:ext>
            </a:extLst>
          </p:cNvPr>
          <p:cNvSpPr>
            <a:spLocks noGrp="1"/>
          </p:cNvSpPr>
          <p:nvPr>
            <p:ph sz="half" idx="2"/>
          </p:nvPr>
        </p:nvSpPr>
        <p:spPr>
          <a:xfrm>
            <a:off x="6096000" y="1446302"/>
            <a:ext cx="6096000" cy="5411697"/>
          </a:xfrm>
          <a:solidFill>
            <a:schemeClr val="tx2">
              <a:lumMod val="50000"/>
            </a:schemeClr>
          </a:solidFill>
        </p:spPr>
        <p:txBody>
          <a:bodyPr>
            <a:noAutofit/>
          </a:bodyPr>
          <a:lstStyle/>
          <a:p>
            <a:pPr marL="0" indent="0">
              <a:lnSpc>
                <a:spcPct val="100000"/>
              </a:lnSpc>
              <a:spcBef>
                <a:spcPts val="0"/>
              </a:spcBef>
              <a:buNone/>
            </a:pPr>
            <a:r>
              <a:rPr lang="en-GB" sz="1100" b="0" dirty="0">
                <a:solidFill>
                  <a:srgbClr val="7F8C8D"/>
                </a:solidFill>
                <a:effectLst/>
                <a:latin typeface="Consolas" panose="020B0609020204030204" pitchFamily="49" charset="0"/>
              </a:rPr>
              <a:t>// Setup function - Runs once when ESP32 starts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setup</a:t>
            </a:r>
            <a:r>
              <a:rPr lang="en-GB" sz="1100" b="0" dirty="0">
                <a:solidFill>
                  <a:srgbClr val="DAE3E3"/>
                </a:solidFill>
                <a:effectLst/>
                <a:latin typeface="Consolas" panose="020B0609020204030204" pitchFamily="49" charset="0"/>
              </a:rPr>
              <a:t>() {</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Initialize memory allocator</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allocator = </a:t>
            </a:r>
            <a:r>
              <a:rPr lang="en-GB" sz="1100" b="0" dirty="0" err="1">
                <a:solidFill>
                  <a:srgbClr val="F39C12"/>
                </a:solidFill>
                <a:effectLst/>
                <a:latin typeface="Consolas" panose="020B0609020204030204" pitchFamily="49" charset="0"/>
              </a:rPr>
              <a:t>rcl_get_default_allocator</a:t>
            </a:r>
            <a:r>
              <a:rPr lang="en-GB" sz="1100" b="0" dirty="0">
                <a:solidFill>
                  <a:srgbClr val="DAE3E3"/>
                </a:solidFill>
                <a:effectLs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Set up Micro-ROS agent connection details</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locator</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address</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fromString</a:t>
            </a:r>
            <a:r>
              <a:rPr lang="en-GB" sz="1100" b="0" dirty="0">
                <a:solidFill>
                  <a:srgbClr val="DAE3E3"/>
                </a:solidFill>
                <a:effectLst/>
                <a:latin typeface="Consolas" panose="020B0609020204030204" pitchFamily="49" charset="0"/>
              </a:rPr>
              <a:t>(</a:t>
            </a:r>
            <a:r>
              <a:rPr lang="en-GB" sz="1100" b="0" dirty="0" err="1">
                <a:solidFill>
                  <a:srgbClr val="DAE3E3"/>
                </a:solidFill>
                <a:effectLst/>
                <a:latin typeface="Consolas" panose="020B0609020204030204" pitchFamily="49" charset="0"/>
              </a:rPr>
              <a:t>agent_ip</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locator</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port</a:t>
            </a:r>
            <a:r>
              <a:rPr lang="en-GB" sz="1100" b="0" dirty="0">
                <a:solidFill>
                  <a:srgbClr val="DAE3E3"/>
                </a:solidFill>
                <a:effectLst/>
                <a:latin typeface="Consolas" panose="020B0609020204030204" pitchFamily="49" charset="0"/>
              </a:rPr>
              <a:t> = </a:t>
            </a:r>
            <a:r>
              <a:rPr lang="en-GB" sz="1100" b="0" dirty="0" err="1">
                <a:solidFill>
                  <a:srgbClr val="DAE3E3"/>
                </a:solidFill>
                <a:effectLst/>
                <a:latin typeface="Consolas" panose="020B0609020204030204" pitchFamily="49" charset="0"/>
              </a:rPr>
              <a:t>agent_port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Set up ESP32 as a Wi-Fi Access Point</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WiFi</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mode</a:t>
            </a:r>
            <a:r>
              <a:rPr lang="en-GB" sz="1100" b="0" dirty="0">
                <a:solidFill>
                  <a:srgbClr val="DAE3E3"/>
                </a:solidFill>
                <a:effectLst/>
                <a:latin typeface="Consolas" panose="020B0609020204030204" pitchFamily="49" charset="0"/>
              </a:rPr>
              <a:t>(WIFI_AP_STA);  </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WiFi</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softAP</a:t>
            </a:r>
            <a:r>
              <a:rPr lang="en-GB" sz="1100" b="0" dirty="0">
                <a:solidFill>
                  <a:srgbClr val="DAE3E3"/>
                </a:solidFill>
                <a:effectLst/>
                <a:latin typeface="Consolas" panose="020B0609020204030204" pitchFamily="49" charset="0"/>
              </a:rPr>
              <a:t>(</a:t>
            </a:r>
            <a:r>
              <a:rPr lang="en-GB" sz="1100" b="0" dirty="0" err="1">
                <a:solidFill>
                  <a:srgbClr val="DAE3E3"/>
                </a:solidFill>
                <a:effectLst/>
                <a:latin typeface="Consolas" panose="020B0609020204030204" pitchFamily="49" charset="0"/>
              </a:rPr>
              <a:t>ssid,password</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delay</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1000</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WiFi</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softAPConfig</a:t>
            </a:r>
            <a:r>
              <a:rPr lang="en-GB" sz="1100" b="0" dirty="0">
                <a:solidFill>
                  <a:srgbClr val="DAE3E3"/>
                </a:solidFill>
                <a:effectLst/>
                <a:latin typeface="Consolas" panose="020B0609020204030204" pitchFamily="49" charset="0"/>
              </a:rPr>
              <a:t>(</a:t>
            </a:r>
            <a:r>
              <a:rPr lang="en-GB" sz="1100" b="0" dirty="0" err="1">
                <a:solidFill>
                  <a:srgbClr val="DAE3E3"/>
                </a:solidFill>
                <a:effectLst/>
                <a:latin typeface="Consolas" panose="020B0609020204030204" pitchFamily="49" charset="0"/>
              </a:rPr>
              <a:t>local_ip</a:t>
            </a:r>
            <a:r>
              <a:rPr lang="en-GB" sz="1100" b="0" dirty="0">
                <a:solidFill>
                  <a:srgbClr val="DAE3E3"/>
                </a:solidFill>
                <a:effectLst/>
                <a:latin typeface="Consolas" panose="020B0609020204030204" pitchFamily="49" charset="0"/>
              </a:rPr>
              <a:t>, gateway, subnet);</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Configure Micro-ROS transport using Wi-Fi</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RMCHECK</a:t>
            </a:r>
            <a:r>
              <a:rPr lang="en-GB" sz="1100" b="0" dirty="0">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rmw_uros_set_custom_transport</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false</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 &amp;locator,</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arduino_wifi_transport_open</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arduino_wifi_transport_close</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arduino_wifi_transport_write</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DAE3E3"/>
                </a:solidFill>
                <a:effectLst/>
                <a:latin typeface="Consolas" panose="020B0609020204030204" pitchFamily="49" charset="0"/>
              </a:rPr>
              <a:t>arduino_wifi_transport_read</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p>
          <a:p>
            <a:pPr marL="0" indent="0">
              <a:lnSpc>
                <a:spcPct val="10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7F8C8D"/>
                </a:solidFill>
                <a:effectLst/>
                <a:latin typeface="Consolas" panose="020B0609020204030204" pitchFamily="49" charset="0"/>
              </a:rPr>
              <a:t>  // Set initial state to waiting for ROS 2 Agent</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state = WAITING_AGENT;</a:t>
            </a:r>
          </a:p>
          <a:p>
            <a:pPr marL="0" indent="0">
              <a:lnSpc>
                <a:spcPct val="100000"/>
              </a:lnSpc>
              <a:spcBef>
                <a:spcPts val="0"/>
              </a:spcBef>
              <a:buNone/>
            </a:pPr>
            <a:r>
              <a:rPr lang="en-GB" sz="1100" b="0" dirty="0">
                <a:solidFill>
                  <a:srgbClr val="7F8C8D"/>
                </a:solidFill>
                <a:effectLst/>
                <a:latin typeface="Consolas" panose="020B0609020204030204" pitchFamily="49" charset="0"/>
              </a:rPr>
              <a:t>  // Initialize message data</a:t>
            </a:r>
            <a:endParaRPr lang="en-GB" sz="1100" b="0" dirty="0">
              <a:solidFill>
                <a:srgbClr val="DAE3E3"/>
              </a:solidFill>
              <a:effectLst/>
              <a:latin typeface="Consolas" panose="020B0609020204030204" pitchFamily="49" charset="0"/>
            </a:endParaRPr>
          </a:p>
          <a:p>
            <a:pPr marL="0" indent="0">
              <a:lnSpc>
                <a:spcPct val="10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msg</a:t>
            </a:r>
            <a:r>
              <a:rPr lang="en-GB" sz="1100" b="0" dirty="0" err="1">
                <a:solidFill>
                  <a:srgbClr val="DAE3E3"/>
                </a:solidFill>
                <a:effectLst/>
                <a:latin typeface="Consolas" panose="020B0609020204030204" pitchFamily="49" charset="0"/>
              </a:rPr>
              <a:t>.</a:t>
            </a:r>
            <a:r>
              <a:rPr lang="en-GB" sz="1100" b="0" dirty="0" err="1">
                <a:solidFill>
                  <a:srgbClr val="F39C12"/>
                </a:solidFill>
                <a:effectLst/>
                <a:latin typeface="Consolas" panose="020B0609020204030204" pitchFamily="49" charset="0"/>
              </a:rPr>
              <a:t>data</a:t>
            </a:r>
            <a:r>
              <a:rPr lang="en-GB" sz="1100" b="0" dirty="0">
                <a:solidFill>
                  <a:srgbClr val="DAE3E3"/>
                </a:solidFill>
                <a:effectLst/>
                <a:latin typeface="Consolas" panose="020B0609020204030204" pitchFamily="49" charset="0"/>
              </a:rPr>
              <a:t> = </a:t>
            </a:r>
            <a:r>
              <a:rPr lang="en-GB" sz="1100" b="0" dirty="0">
                <a:solidFill>
                  <a:srgbClr val="7FCBCD"/>
                </a:solidFill>
                <a:effectLst/>
                <a:latin typeface="Consolas" panose="020B0609020204030204" pitchFamily="49" charset="0"/>
              </a:rPr>
              <a:t>0</a:t>
            </a:r>
            <a:r>
              <a:rPr lang="en-GB" sz="1100" b="0" dirty="0">
                <a:solidFill>
                  <a:srgbClr val="DAE3E3"/>
                </a:solidFill>
                <a:effectLst/>
                <a:latin typeface="Consolas" panose="020B0609020204030204" pitchFamily="49" charset="0"/>
              </a:rPr>
              <a:t>;</a:t>
            </a:r>
          </a:p>
          <a:p>
            <a:pPr marL="0" indent="0">
              <a:lnSpc>
                <a:spcPct val="100000"/>
              </a:lnSpc>
              <a:spcBef>
                <a:spcPts val="0"/>
              </a:spcBef>
              <a:buNone/>
            </a:pPr>
            <a:r>
              <a:rPr lang="en-GB" sz="1100" b="0" dirty="0">
                <a:solidFill>
                  <a:srgbClr val="DAE3E3"/>
                </a:solidFill>
                <a:effectLst/>
                <a:latin typeface="Consolas" panose="020B0609020204030204" pitchFamily="49" charset="0"/>
              </a:rPr>
              <a:t>}</a:t>
            </a:r>
            <a:endParaRPr lang="en-GB" sz="1600" b="0" dirty="0">
              <a:solidFill>
                <a:srgbClr val="DAE3E3"/>
              </a:solidFill>
              <a:effectLst/>
              <a:latin typeface="Consolas" panose="020B0609020204030204" pitchFamily="49" charset="0"/>
            </a:endParaRPr>
          </a:p>
        </p:txBody>
      </p:sp>
      <p:sp>
        <p:nvSpPr>
          <p:cNvPr id="4" name="Title 3">
            <a:extLst>
              <a:ext uri="{FF2B5EF4-FFF2-40B4-BE49-F238E27FC236}">
                <a16:creationId xmlns:a16="http://schemas.microsoft.com/office/drawing/2014/main" id="{D23FCB92-DE20-2EB8-7DA6-D01865248FB9}"/>
              </a:ext>
            </a:extLst>
          </p:cNvPr>
          <p:cNvSpPr>
            <a:spLocks noGrp="1"/>
          </p:cNvSpPr>
          <p:nvPr>
            <p:ph type="title"/>
          </p:nvPr>
        </p:nvSpPr>
        <p:spPr/>
        <p:txBody>
          <a:bodyPr/>
          <a:lstStyle/>
          <a:p>
            <a:r>
              <a:rPr lang="en-GB" dirty="0"/>
              <a:t>Activity 4</a:t>
            </a:r>
          </a:p>
        </p:txBody>
      </p:sp>
    </p:spTree>
    <p:extLst>
      <p:ext uri="{BB962C8B-B14F-4D97-AF65-F5344CB8AC3E}">
        <p14:creationId xmlns:p14="http://schemas.microsoft.com/office/powerpoint/2010/main" val="37859850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F21F8-5E1C-E2B0-6685-9212215C8CE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8C0175-5105-C67D-3946-8A257CB6B24E}"/>
              </a:ext>
            </a:extLst>
          </p:cNvPr>
          <p:cNvSpPr>
            <a:spLocks noGrp="1"/>
          </p:cNvSpPr>
          <p:nvPr>
            <p:ph sz="half" idx="1"/>
          </p:nvPr>
        </p:nvSpPr>
        <p:spPr>
          <a:xfrm>
            <a:off x="0" y="1446302"/>
            <a:ext cx="6096000" cy="5411697"/>
          </a:xfrm>
          <a:solidFill>
            <a:schemeClr val="tx2">
              <a:lumMod val="50000"/>
            </a:schemeClr>
          </a:solidFill>
        </p:spPr>
        <p:txBody>
          <a:bodyPr>
            <a:normAutofit/>
          </a:bodyPr>
          <a:lstStyle/>
          <a:p>
            <a:pPr marL="0" indent="0">
              <a:lnSpc>
                <a:spcPct val="120000"/>
              </a:lnSpc>
              <a:spcBef>
                <a:spcPts val="0"/>
              </a:spcBef>
              <a:buNone/>
            </a:pPr>
            <a:r>
              <a:rPr lang="en-GB" sz="1100" b="0" dirty="0">
                <a:solidFill>
                  <a:srgbClr val="7F8C8D"/>
                </a:solidFill>
                <a:effectLst/>
                <a:latin typeface="Consolas" panose="020B0609020204030204" pitchFamily="49" charset="0"/>
              </a:rPr>
              <a:t>// Loop function - Runs continuously</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0CA1A6"/>
                </a:solidFill>
                <a:effectLst/>
                <a:latin typeface="Consolas" panose="020B0609020204030204" pitchFamily="49" charset="0"/>
              </a:rPr>
              <a:t>void</a:t>
            </a: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loop</a:t>
            </a: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switch</a:t>
            </a:r>
            <a:r>
              <a:rPr lang="en-GB" sz="1100" b="0" dirty="0">
                <a:solidFill>
                  <a:srgbClr val="DAE3E3"/>
                </a:solidFill>
                <a:effectLst/>
                <a:latin typeface="Consolas" panose="020B0609020204030204" pitchFamily="49" charset="0"/>
              </a:rPr>
              <a:t> (state) {</a:t>
            </a: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case</a:t>
            </a:r>
            <a:r>
              <a:rPr lang="en-GB" sz="1100" b="0" dirty="0">
                <a:solidFill>
                  <a:srgbClr val="DAE3E3"/>
                </a:solidFill>
                <a:effectLst/>
                <a:latin typeface="Consolas" panose="020B0609020204030204" pitchFamily="49" charset="0"/>
              </a:rPr>
              <a:t> WAITING_AGENT:</a:t>
            </a:r>
          </a:p>
          <a:p>
            <a:pPr marL="0" indent="0">
              <a:lnSpc>
                <a:spcPct val="120000"/>
              </a:lnSpc>
              <a:spcBef>
                <a:spcPts val="0"/>
              </a:spcBef>
              <a:buNone/>
            </a:pPr>
            <a:r>
              <a:rPr lang="en-GB" sz="1100" b="0" dirty="0">
                <a:solidFill>
                  <a:srgbClr val="7F8C8D"/>
                </a:solidFill>
                <a:effectLst/>
                <a:latin typeface="Consolas" panose="020B0609020204030204" pitchFamily="49" charset="0"/>
              </a:rPr>
              <a:t>      // Try to ping the Micro-ROS agent every second</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EXECUTE_EVERY_N_MS</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1000</a:t>
            </a:r>
            <a:r>
              <a:rPr lang="en-GB" sz="1100" b="0" dirty="0">
                <a:solidFill>
                  <a:srgbClr val="DAE3E3"/>
                </a:solidFill>
                <a:effectLst/>
                <a:latin typeface="Consolas" panose="020B0609020204030204" pitchFamily="49" charset="0"/>
              </a:rPr>
              <a:t>, state = (RMW_RET_OK == </a:t>
            </a:r>
            <a:r>
              <a:rPr lang="en-GB" sz="1100" b="0" dirty="0" err="1">
                <a:solidFill>
                  <a:srgbClr val="F39C12"/>
                </a:solidFill>
                <a:effectLst/>
                <a:latin typeface="Consolas" panose="020B0609020204030204" pitchFamily="49" charset="0"/>
              </a:rPr>
              <a:t>rmw_uros_ping_agent</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 ? AGENT_AVAILABLE : WAITING_AGENT;);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break</a:t>
            </a:r>
            <a:r>
              <a:rPr lang="en-GB" sz="1100" b="0" dirty="0">
                <a:solidFill>
                  <a:srgbClr val="DAE3E3"/>
                </a:solidFill>
                <a:effectLst/>
                <a:latin typeface="Consolas" panose="020B0609020204030204" pitchFamily="49" charset="0"/>
              </a:rPr>
              <a:t>;</a:t>
            </a: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case</a:t>
            </a:r>
            <a:r>
              <a:rPr lang="en-GB" sz="1100" b="0" dirty="0">
                <a:solidFill>
                  <a:srgbClr val="DAE3E3"/>
                </a:solidFill>
                <a:effectLst/>
                <a:latin typeface="Consolas" panose="020B0609020204030204" pitchFamily="49" charset="0"/>
              </a:rPr>
              <a:t> AGENT_AVAILABLE:</a:t>
            </a:r>
          </a:p>
          <a:p>
            <a:pPr marL="0" indent="0">
              <a:lnSpc>
                <a:spcPct val="120000"/>
              </a:lnSpc>
              <a:spcBef>
                <a:spcPts val="0"/>
              </a:spcBef>
              <a:buNone/>
            </a:pPr>
            <a:r>
              <a:rPr lang="en-GB" sz="1100" b="0" dirty="0">
                <a:solidFill>
                  <a:srgbClr val="7F8C8D"/>
                </a:solidFill>
                <a:effectLst/>
                <a:latin typeface="Consolas" panose="020B0609020204030204" pitchFamily="49" charset="0"/>
              </a:rPr>
              <a:t>      // Try to create ROS entities, move to connected state if successful</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state = (</a:t>
            </a:r>
            <a:r>
              <a:rPr lang="en-GB" sz="1100" b="0" dirty="0">
                <a:solidFill>
                  <a:srgbClr val="7FCBCD"/>
                </a:solidFill>
                <a:effectLst/>
                <a:latin typeface="Consolas" panose="020B0609020204030204" pitchFamily="49" charset="0"/>
              </a:rPr>
              <a:t>true</a:t>
            </a:r>
            <a:r>
              <a:rPr lang="en-GB" sz="1100" b="0" dirty="0">
                <a:solidFill>
                  <a:srgbClr val="DAE3E3"/>
                </a:solidFill>
                <a:effectLst/>
                <a:latin typeface="Consolas" panose="020B0609020204030204" pitchFamily="49" charset="0"/>
              </a:rPr>
              <a:t> == </a:t>
            </a:r>
            <a:r>
              <a:rPr lang="en-GB" sz="1100" b="0" dirty="0" err="1">
                <a:solidFill>
                  <a:srgbClr val="F39C12"/>
                </a:solidFill>
                <a:effectLst/>
                <a:latin typeface="Consolas" panose="020B0609020204030204" pitchFamily="49" charset="0"/>
              </a:rPr>
              <a:t>create_entities</a:t>
            </a:r>
            <a:r>
              <a:rPr lang="en-GB" sz="1100" b="0" dirty="0">
                <a:solidFill>
                  <a:srgbClr val="DAE3E3"/>
                </a:solidFill>
                <a:effectLst/>
                <a:latin typeface="Consolas" panose="020B0609020204030204" pitchFamily="49" charset="0"/>
              </a:rPr>
              <a:t>()) ? AGENT_CONNECTED : WAITING_AGENT;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if</a:t>
            </a:r>
            <a:r>
              <a:rPr lang="en-GB" sz="1100" b="0" dirty="0">
                <a:solidFill>
                  <a:srgbClr val="DAE3E3"/>
                </a:solidFill>
                <a:effectLst/>
                <a:latin typeface="Consolas" panose="020B0609020204030204" pitchFamily="49" charset="0"/>
              </a:rPr>
              <a:t> (state == WAITING_AGENT)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destroy_entities</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break</a:t>
            </a:r>
            <a:r>
              <a:rPr lang="en-GB" sz="1100" b="0" dirty="0">
                <a:solidFill>
                  <a:srgbClr val="DAE3E3"/>
                </a:solidFill>
                <a:effectLst/>
                <a:latin typeface="Consolas" panose="020B0609020204030204" pitchFamily="49" charset="0"/>
              </a:rPr>
              <a:t>;</a:t>
            </a:r>
          </a:p>
          <a:p>
            <a:pPr marL="0" indent="0">
              <a:lnSpc>
                <a:spcPct val="120000"/>
              </a:lnSpc>
              <a:spcBef>
                <a:spcPts val="0"/>
              </a:spcBef>
              <a:buNone/>
            </a:pPr>
            <a:br>
              <a:rPr lang="en-GB" sz="1100" b="0" dirty="0">
                <a:solidFill>
                  <a:srgbClr val="DAE3E3"/>
                </a:solidFill>
                <a:effectLst/>
                <a:latin typeface="Consolas" panose="020B0609020204030204" pitchFamily="49" charset="0"/>
              </a:rPr>
            </a:br>
            <a:endParaRPr lang="en-GB" sz="1100" b="0" dirty="0">
              <a:solidFill>
                <a:srgbClr val="DAE3E3"/>
              </a:solidFill>
              <a:effectLst/>
              <a:latin typeface="Consolas" panose="020B0609020204030204" pitchFamily="49" charset="0"/>
            </a:endParaRPr>
          </a:p>
        </p:txBody>
      </p:sp>
      <p:sp>
        <p:nvSpPr>
          <p:cNvPr id="3" name="Content Placeholder 2">
            <a:extLst>
              <a:ext uri="{FF2B5EF4-FFF2-40B4-BE49-F238E27FC236}">
                <a16:creationId xmlns:a16="http://schemas.microsoft.com/office/drawing/2014/main" id="{EB3DFE55-4208-8F31-BDE7-9E0F4F1C4B46}"/>
              </a:ext>
            </a:extLst>
          </p:cNvPr>
          <p:cNvSpPr>
            <a:spLocks noGrp="1"/>
          </p:cNvSpPr>
          <p:nvPr>
            <p:ph sz="half" idx="2"/>
          </p:nvPr>
        </p:nvSpPr>
        <p:spPr>
          <a:xfrm>
            <a:off x="6096000" y="1446302"/>
            <a:ext cx="6096000" cy="5411697"/>
          </a:xfrm>
          <a:solidFill>
            <a:schemeClr val="tx2">
              <a:lumMod val="50000"/>
            </a:schemeClr>
          </a:solidFill>
        </p:spPr>
        <p:txBody>
          <a:bodyPr>
            <a:noAutofit/>
          </a:bodyPr>
          <a:lstStyle/>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case</a:t>
            </a:r>
            <a:r>
              <a:rPr lang="en-GB" sz="1100" b="0" dirty="0">
                <a:solidFill>
                  <a:srgbClr val="DAE3E3"/>
                </a:solidFill>
                <a:effectLst/>
                <a:latin typeface="Consolas" panose="020B0609020204030204" pitchFamily="49" charset="0"/>
              </a:rPr>
              <a:t> AGENT_CONNECTED:</a:t>
            </a:r>
          </a:p>
          <a:p>
            <a:pPr marL="0" indent="0">
              <a:lnSpc>
                <a:spcPct val="120000"/>
              </a:lnSpc>
              <a:spcBef>
                <a:spcPts val="0"/>
              </a:spcBef>
              <a:buNone/>
            </a:pPr>
            <a:r>
              <a:rPr lang="en-GB" sz="1100" b="0" dirty="0">
                <a:solidFill>
                  <a:srgbClr val="7F8C8D"/>
                </a:solidFill>
                <a:effectLst/>
                <a:latin typeface="Consolas" panose="020B0609020204030204" pitchFamily="49" charset="0"/>
              </a:rPr>
              <a:t>      // Check connection every second, if lost move to disconnected state</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F39C12"/>
                </a:solidFill>
                <a:effectLst/>
                <a:latin typeface="Consolas" panose="020B0609020204030204" pitchFamily="49" charset="0"/>
              </a:rPr>
              <a:t>EXECUTE_EVERY_N_MS</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1000</a:t>
            </a:r>
            <a:r>
              <a:rPr lang="en-GB" sz="1100" b="0" dirty="0">
                <a:solidFill>
                  <a:srgbClr val="DAE3E3"/>
                </a:solidFill>
                <a:effectLst/>
                <a:latin typeface="Consolas" panose="020B0609020204030204" pitchFamily="49" charset="0"/>
              </a:rPr>
              <a:t>, state = (RMW_RET_OK == </a:t>
            </a:r>
            <a:r>
              <a:rPr lang="en-GB" sz="1100" b="0" dirty="0" err="1">
                <a:solidFill>
                  <a:srgbClr val="F39C12"/>
                </a:solidFill>
                <a:effectLst/>
                <a:latin typeface="Consolas" panose="020B0609020204030204" pitchFamily="49" charset="0"/>
              </a:rPr>
              <a:t>rmw_uros_ping_agent</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500</a:t>
            </a:r>
            <a:r>
              <a:rPr lang="en-GB" sz="1100" b="0" dirty="0">
                <a:solidFill>
                  <a:srgbClr val="DAE3E3"/>
                </a:solidFill>
                <a:effectLst/>
                <a:latin typeface="Consolas" panose="020B0609020204030204" pitchFamily="49" charset="0"/>
              </a:rPr>
              <a:t>, </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 ? AGENT_CONNECTED : AGENT_DISCONNECTED;);</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if</a:t>
            </a:r>
            <a:r>
              <a:rPr lang="en-GB" sz="1100" b="0" dirty="0">
                <a:solidFill>
                  <a:srgbClr val="DAE3E3"/>
                </a:solidFill>
                <a:effectLst/>
                <a:latin typeface="Consolas" panose="020B0609020204030204" pitchFamily="49" charset="0"/>
              </a:rPr>
              <a:t> (state == AGENT_CONNECTED)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rclc_executor_spin_some</a:t>
            </a:r>
            <a:r>
              <a:rPr lang="en-GB" sz="1100" b="0" dirty="0">
                <a:solidFill>
                  <a:srgbClr val="DAE3E3"/>
                </a:solidFill>
                <a:effectLst/>
                <a:latin typeface="Consolas" panose="020B0609020204030204" pitchFamily="49" charset="0"/>
              </a:rPr>
              <a:t>(&amp;executor, </a:t>
            </a:r>
            <a:r>
              <a:rPr lang="en-GB" sz="1100" b="0" dirty="0">
                <a:solidFill>
                  <a:srgbClr val="F39C12"/>
                </a:solidFill>
                <a:effectLst/>
                <a:latin typeface="Consolas" panose="020B0609020204030204" pitchFamily="49" charset="0"/>
              </a:rPr>
              <a:t>RCL_MS_TO_NS</a:t>
            </a:r>
            <a:r>
              <a:rPr lang="en-GB" sz="1100" b="0" dirty="0">
                <a:solidFill>
                  <a:srgbClr val="DAE3E3"/>
                </a:solidFill>
                <a:effectLst/>
                <a:latin typeface="Consolas" panose="020B0609020204030204" pitchFamily="49" charset="0"/>
              </a:rPr>
              <a:t>(</a:t>
            </a:r>
            <a:r>
              <a:rPr lang="en-GB" sz="1100" b="0" dirty="0">
                <a:solidFill>
                  <a:srgbClr val="7FCBCD"/>
                </a:solidFill>
                <a:effectLst/>
                <a:latin typeface="Consolas" panose="020B0609020204030204" pitchFamily="49" charset="0"/>
              </a:rPr>
              <a:t>1</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break</a:t>
            </a:r>
            <a:r>
              <a:rPr lang="en-GB" sz="1100" b="0" dirty="0">
                <a:solidFill>
                  <a:srgbClr val="DAE3E3"/>
                </a:solidFill>
                <a:effectLst/>
                <a:latin typeface="Consolas" panose="020B0609020204030204" pitchFamily="49" charset="0"/>
              </a:rPr>
              <a:t>;</a:t>
            </a:r>
          </a:p>
          <a:p>
            <a:pPr marL="0" indent="0">
              <a:lnSpc>
                <a:spcPct val="120000"/>
              </a:lnSpc>
              <a:spcBef>
                <a:spcPts val="0"/>
              </a:spcBef>
              <a:buNone/>
            </a:pPr>
            <a:br>
              <a:rPr lang="en-GB" sz="1100" b="0" dirty="0">
                <a:solidFill>
                  <a:srgbClr val="DAE3E3"/>
                </a:solidFill>
                <a:effectLst/>
                <a:latin typeface="Consolas" panose="020B0609020204030204" pitchFamily="49" charset="0"/>
              </a:rPr>
            </a:b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case</a:t>
            </a:r>
            <a:r>
              <a:rPr lang="en-GB" sz="1100" b="0" dirty="0">
                <a:solidFill>
                  <a:srgbClr val="DAE3E3"/>
                </a:solidFill>
                <a:effectLst/>
                <a:latin typeface="Consolas" panose="020B0609020204030204" pitchFamily="49" charset="0"/>
              </a:rPr>
              <a:t> AGENT_DISCONNECTED:</a:t>
            </a:r>
          </a:p>
          <a:p>
            <a:pPr marL="0" indent="0">
              <a:lnSpc>
                <a:spcPct val="120000"/>
              </a:lnSpc>
              <a:spcBef>
                <a:spcPts val="0"/>
              </a:spcBef>
              <a:buNone/>
            </a:pPr>
            <a:r>
              <a:rPr lang="en-GB" sz="1100" b="0" dirty="0">
                <a:solidFill>
                  <a:srgbClr val="7F8C8D"/>
                </a:solidFill>
                <a:effectLst/>
                <a:latin typeface="Consolas" panose="020B0609020204030204" pitchFamily="49" charset="0"/>
              </a:rPr>
              <a:t>      // Destroy entities and try reconnecting</a:t>
            </a:r>
            <a:endParaRPr lang="en-GB" sz="1100" b="0" dirty="0">
              <a:solidFill>
                <a:srgbClr val="DAE3E3"/>
              </a:solidFill>
              <a:effectLst/>
              <a:latin typeface="Consolas" panose="020B0609020204030204" pitchFamily="49" charset="0"/>
            </a:endParaRP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err="1">
                <a:solidFill>
                  <a:srgbClr val="F39C12"/>
                </a:solidFill>
                <a:effectLst/>
                <a:latin typeface="Consolas" panose="020B0609020204030204" pitchFamily="49" charset="0"/>
              </a:rPr>
              <a:t>destroy_entities</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state = WAITING_AGENT;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break</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default</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r>
              <a:rPr lang="en-GB" sz="1100" b="0" dirty="0">
                <a:solidFill>
                  <a:srgbClr val="C586C0"/>
                </a:solidFill>
                <a:effectLst/>
                <a:latin typeface="Consolas" panose="020B0609020204030204" pitchFamily="49" charset="0"/>
              </a:rPr>
              <a:t>break</a:t>
            </a:r>
            <a:r>
              <a:rPr lang="en-GB" sz="1100" b="0" dirty="0">
                <a:solidFill>
                  <a:srgbClr val="DAE3E3"/>
                </a:solidFill>
                <a:effectLst/>
                <a:latin typeface="Consolas" panose="020B0609020204030204" pitchFamily="49" charset="0"/>
              </a:rPr>
              <a:t>;</a:t>
            </a:r>
          </a:p>
          <a:p>
            <a:pPr marL="0" indent="0">
              <a:lnSpc>
                <a:spcPct val="120000"/>
              </a:lnSpc>
              <a:spcBef>
                <a:spcPts val="0"/>
              </a:spcBef>
              <a:buNone/>
            </a:pPr>
            <a:r>
              <a:rPr lang="en-GB" sz="1100" b="0" dirty="0">
                <a:solidFill>
                  <a:srgbClr val="DAE3E3"/>
                </a:solidFill>
                <a:effectLst/>
                <a:latin typeface="Consolas" panose="020B0609020204030204" pitchFamily="49" charset="0"/>
              </a:rPr>
              <a:t>  }</a:t>
            </a:r>
            <a:br>
              <a:rPr lang="en-GB" sz="1100" b="0" dirty="0">
                <a:solidFill>
                  <a:srgbClr val="DAE3E3"/>
                </a:solidFill>
                <a:effectLst/>
                <a:latin typeface="Consolas" panose="020B0609020204030204" pitchFamily="49" charset="0"/>
              </a:rPr>
            </a:br>
            <a:r>
              <a:rPr lang="en-GB" sz="1100" b="0" dirty="0">
                <a:solidFill>
                  <a:srgbClr val="DAE3E3"/>
                </a:solidFill>
                <a:effectLst/>
                <a:latin typeface="Consolas" panose="020B0609020204030204" pitchFamily="49" charset="0"/>
              </a:rPr>
              <a:t>}</a:t>
            </a:r>
          </a:p>
        </p:txBody>
      </p:sp>
      <p:sp>
        <p:nvSpPr>
          <p:cNvPr id="4" name="Title 3">
            <a:extLst>
              <a:ext uri="{FF2B5EF4-FFF2-40B4-BE49-F238E27FC236}">
                <a16:creationId xmlns:a16="http://schemas.microsoft.com/office/drawing/2014/main" id="{327174E4-DFF9-8A8B-1126-63F93754EA8B}"/>
              </a:ext>
            </a:extLst>
          </p:cNvPr>
          <p:cNvSpPr>
            <a:spLocks noGrp="1"/>
          </p:cNvSpPr>
          <p:nvPr>
            <p:ph type="title"/>
          </p:nvPr>
        </p:nvSpPr>
        <p:spPr/>
        <p:txBody>
          <a:bodyPr/>
          <a:lstStyle/>
          <a:p>
            <a:r>
              <a:rPr lang="en-GB" dirty="0"/>
              <a:t>Activity 4</a:t>
            </a:r>
          </a:p>
        </p:txBody>
      </p:sp>
    </p:spTree>
    <p:extLst>
      <p:ext uri="{BB962C8B-B14F-4D97-AF65-F5344CB8AC3E}">
        <p14:creationId xmlns:p14="http://schemas.microsoft.com/office/powerpoint/2010/main" val="1281590710"/>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9996</TotalTime>
  <Words>13629</Words>
  <Application>Microsoft Office PowerPoint</Application>
  <PresentationFormat>Widescreen</PresentationFormat>
  <Paragraphs>1551</Paragraphs>
  <Slides>108</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vt:lpstr>
      <vt:lpstr>Calibri</vt:lpstr>
      <vt:lpstr>Calibri Light</vt:lpstr>
      <vt:lpstr>Cambria Math</vt:lpstr>
      <vt:lpstr>Consolas</vt:lpstr>
      <vt:lpstr>Nexa Bold</vt:lpstr>
      <vt:lpstr>Nexa ExtraLight</vt:lpstr>
      <vt:lpstr>Nexa-Bold</vt:lpstr>
      <vt:lpstr>Nexa-Book</vt:lpstr>
      <vt:lpstr>Nexa-Light</vt:lpstr>
      <vt:lpstr>MCR2 Theme</vt:lpstr>
      <vt:lpstr>ROS serial communication</vt:lpstr>
      <vt:lpstr>PowerPoint Presentation</vt:lpstr>
      <vt:lpstr>Micro-ROS: Introduction</vt:lpstr>
      <vt:lpstr>Micro-ROS: Introduction</vt:lpstr>
      <vt:lpstr>Micro-ROS: Introduction</vt:lpstr>
      <vt:lpstr>Micro-ROS: Architecture</vt:lpstr>
      <vt:lpstr>Micro-ROS: Architecture</vt:lpstr>
      <vt:lpstr>Micro-ROS: Architecture</vt:lpstr>
      <vt:lpstr>Micro-ROS: Architecture</vt:lpstr>
      <vt:lpstr>Micro-ROS Compatibility</vt:lpstr>
      <vt:lpstr>Micro-ROS Communication</vt:lpstr>
      <vt:lpstr>MCU Programming</vt:lpstr>
      <vt:lpstr>MCU Programming</vt:lpstr>
      <vt:lpstr>MCU Programming</vt:lpstr>
      <vt:lpstr>Micro-ROS Communication</vt:lpstr>
      <vt:lpstr>Micro-ros Program Structure</vt:lpstr>
      <vt:lpstr>Micro-ros Program Structure</vt:lpstr>
      <vt:lpstr>Micro-ros Program Structure</vt:lpstr>
      <vt:lpstr>ROS2 Arduino Sketch Structure</vt:lpstr>
      <vt:lpstr>Executor Configuration</vt:lpstr>
      <vt:lpstr>Micro-ROS Serial Communication</vt:lpstr>
      <vt:lpstr>Requirements</vt:lpstr>
      <vt:lpstr>Hackerboard Pinout</vt:lpstr>
      <vt:lpstr>ESP32 Pinout</vt:lpstr>
      <vt:lpstr>Connections</vt:lpstr>
      <vt:lpstr>Introduction</vt:lpstr>
      <vt:lpstr>Publisher set up</vt:lpstr>
      <vt:lpstr>Timer set up</vt:lpstr>
      <vt:lpstr>Micro-ros Publisher</vt:lpstr>
      <vt:lpstr>Activity</vt:lpstr>
      <vt:lpstr>Micro-ros Publisher</vt:lpstr>
      <vt:lpstr>Micro-ros Publisher</vt:lpstr>
      <vt:lpstr>Micro-ros Publisher</vt:lpstr>
      <vt:lpstr>Micro-ros Publisher</vt:lpstr>
      <vt:lpstr>Micro-ros Publisher</vt:lpstr>
      <vt:lpstr>Activity</vt:lpstr>
      <vt:lpstr>Activity</vt:lpstr>
      <vt:lpstr>Activity</vt:lpstr>
      <vt:lpstr>Activity</vt:lpstr>
      <vt:lpstr>Micro-ROS Serial Communication</vt:lpstr>
      <vt:lpstr>Activity 1.2</vt:lpstr>
      <vt:lpstr>Activity 1.2</vt:lpstr>
      <vt:lpstr>Activity 1.2</vt:lpstr>
      <vt:lpstr>Activity 1.2</vt:lpstr>
      <vt:lpstr>Activity 1.2</vt:lpstr>
      <vt:lpstr>Activity 1.2</vt:lpstr>
      <vt:lpstr>Activity</vt:lpstr>
      <vt:lpstr>Activity</vt:lpstr>
      <vt:lpstr>Activity</vt:lpstr>
      <vt:lpstr>Activity 1.2</vt:lpstr>
      <vt:lpstr>Micro-ROS Serial Communication</vt:lpstr>
      <vt:lpstr>Requirements</vt:lpstr>
      <vt:lpstr>Hackerboard Pinout</vt:lpstr>
      <vt:lpstr>ESP32 Pinout</vt:lpstr>
      <vt:lpstr>Connections</vt:lpstr>
      <vt:lpstr>Description</vt:lpstr>
      <vt:lpstr>Description</vt:lpstr>
      <vt:lpstr>Subscriber set up</vt:lpstr>
      <vt:lpstr>Activity 2</vt:lpstr>
      <vt:lpstr>Activity 2</vt:lpstr>
      <vt:lpstr>Activity 2</vt:lpstr>
      <vt:lpstr>Activity 2</vt:lpstr>
      <vt:lpstr>Activity 2</vt:lpstr>
      <vt:lpstr>Activity 2</vt:lpstr>
      <vt:lpstr>Activity 2</vt:lpstr>
      <vt:lpstr>Micro-ROS Serial Communication</vt:lpstr>
      <vt:lpstr>Activity 2.2</vt:lpstr>
      <vt:lpstr>Activity 2.2</vt:lpstr>
      <vt:lpstr>Activity 2.2</vt:lpstr>
      <vt:lpstr>Activity 2.2</vt:lpstr>
      <vt:lpstr>Activity</vt:lpstr>
      <vt:lpstr>Activity</vt:lpstr>
      <vt:lpstr>Activity</vt:lpstr>
      <vt:lpstr>Activity 2.2</vt:lpstr>
      <vt:lpstr>Micro-ROS Serial Communication</vt:lpstr>
      <vt:lpstr>Requirements</vt:lpstr>
      <vt:lpstr>Hackerboard Pinout</vt:lpstr>
      <vt:lpstr>ESP32 Pinout</vt:lpstr>
      <vt:lpstr>Connections</vt:lpstr>
      <vt:lpstr>Description</vt:lpstr>
      <vt:lpstr>Description</vt:lpstr>
      <vt:lpstr>Activity 3: Publisher and Subscriber</vt:lpstr>
      <vt:lpstr>Activity</vt:lpstr>
      <vt:lpstr>Activity</vt:lpstr>
      <vt:lpstr>Activity</vt:lpstr>
      <vt:lpstr>Activity 3</vt:lpstr>
      <vt:lpstr>Micro-ROS Communication</vt:lpstr>
      <vt:lpstr>Wi-Fi communication</vt:lpstr>
      <vt:lpstr>Wi-Fi communication</vt:lpstr>
      <vt:lpstr>Wi-Fi communication</vt:lpstr>
      <vt:lpstr>Wi-Fi communication</vt:lpstr>
      <vt:lpstr>Wi-Fi communication</vt:lpstr>
      <vt:lpstr>Micro-ROS Serial Communication</vt:lpstr>
      <vt:lpstr>Requirements</vt:lpstr>
      <vt:lpstr>Description</vt:lpstr>
      <vt:lpstr>Activity 4</vt:lpstr>
      <vt:lpstr>Activity 4</vt:lpstr>
      <vt:lpstr>Activity 4</vt:lpstr>
      <vt:lpstr>Activity 4</vt:lpstr>
      <vt:lpstr>Activity</vt:lpstr>
      <vt:lpstr>Activity</vt:lpstr>
      <vt:lpstr>Activity</vt:lpstr>
      <vt:lpstr>Activity 4</vt:lpstr>
      <vt:lpstr>Activity 4</vt:lpstr>
      <vt:lpstr>Activity 3</vt:lpstr>
      <vt:lpstr>Thank you</vt:lpstr>
      <vt:lpstr>T&amp;C</vt:lpstr>
      <vt:lpstr>Terms and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Mario Martinez</cp:lastModifiedBy>
  <cp:revision>138</cp:revision>
  <cp:lastPrinted>2024-03-07T16:36:33Z</cp:lastPrinted>
  <dcterms:created xsi:type="dcterms:W3CDTF">2022-11-10T18:38:46Z</dcterms:created>
  <dcterms:modified xsi:type="dcterms:W3CDTF">2025-01-28T16:45:39Z</dcterms:modified>
</cp:coreProperties>
</file>